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71" r:id="rId8"/>
    <p:sldId id="272" r:id="rId9"/>
    <p:sldId id="263" r:id="rId10"/>
    <p:sldId id="296" r:id="rId11"/>
    <p:sldId id="262" r:id="rId12"/>
    <p:sldId id="273" r:id="rId13"/>
    <p:sldId id="275" r:id="rId14"/>
    <p:sldId id="276" r:id="rId15"/>
    <p:sldId id="301" r:id="rId16"/>
    <p:sldId id="302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303" r:id="rId34"/>
    <p:sldId id="293" r:id="rId35"/>
    <p:sldId id="294" r:id="rId36"/>
    <p:sldId id="295" r:id="rId37"/>
    <p:sldId id="264" r:id="rId38"/>
    <p:sldId id="304" r:id="rId39"/>
    <p:sldId id="265" r:id="rId40"/>
    <p:sldId id="266" r:id="rId41"/>
    <p:sldId id="267" r:id="rId42"/>
    <p:sldId id="268" r:id="rId43"/>
    <p:sldId id="297" r:id="rId44"/>
    <p:sldId id="269" r:id="rId45"/>
    <p:sldId id="270" r:id="rId46"/>
    <p:sldId id="298" r:id="rId47"/>
    <p:sldId id="299" r:id="rId4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F0006-40BB-43D6-BBD0-9A999FAFBA8C}" type="datetimeFigureOut">
              <a:rPr lang="de-AT" smtClean="0"/>
              <a:pPr/>
              <a:t>01.10.2014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1BB6-197F-404F-AE4A-89FCACA083D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F0006-40BB-43D6-BBD0-9A999FAFBA8C}" type="datetimeFigureOut">
              <a:rPr lang="de-AT" smtClean="0"/>
              <a:pPr/>
              <a:t>01.10.2014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1BB6-197F-404F-AE4A-89FCACA083D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F0006-40BB-43D6-BBD0-9A999FAFBA8C}" type="datetimeFigureOut">
              <a:rPr lang="de-AT" smtClean="0"/>
              <a:pPr/>
              <a:t>01.10.2014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1BB6-197F-404F-AE4A-89FCACA083D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F0006-40BB-43D6-BBD0-9A999FAFBA8C}" type="datetimeFigureOut">
              <a:rPr lang="de-AT" smtClean="0"/>
              <a:pPr/>
              <a:t>01.10.2014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1BB6-197F-404F-AE4A-89FCACA083D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F0006-40BB-43D6-BBD0-9A999FAFBA8C}" type="datetimeFigureOut">
              <a:rPr lang="de-AT" smtClean="0"/>
              <a:pPr/>
              <a:t>01.10.2014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1BB6-197F-404F-AE4A-89FCACA083D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F0006-40BB-43D6-BBD0-9A999FAFBA8C}" type="datetimeFigureOut">
              <a:rPr lang="de-AT" smtClean="0"/>
              <a:pPr/>
              <a:t>01.10.2014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1BB6-197F-404F-AE4A-89FCACA083D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F0006-40BB-43D6-BBD0-9A999FAFBA8C}" type="datetimeFigureOut">
              <a:rPr lang="de-AT" smtClean="0"/>
              <a:pPr/>
              <a:t>01.10.2014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1BB6-197F-404F-AE4A-89FCACA083D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F0006-40BB-43D6-BBD0-9A999FAFBA8C}" type="datetimeFigureOut">
              <a:rPr lang="de-AT" smtClean="0"/>
              <a:pPr/>
              <a:t>01.10.2014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1BB6-197F-404F-AE4A-89FCACA083D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F0006-40BB-43D6-BBD0-9A999FAFBA8C}" type="datetimeFigureOut">
              <a:rPr lang="de-AT" smtClean="0"/>
              <a:pPr/>
              <a:t>01.10.2014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1BB6-197F-404F-AE4A-89FCACA083D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F0006-40BB-43D6-BBD0-9A999FAFBA8C}" type="datetimeFigureOut">
              <a:rPr lang="de-AT" smtClean="0"/>
              <a:pPr/>
              <a:t>01.10.2014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1BB6-197F-404F-AE4A-89FCACA083D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F0006-40BB-43D6-BBD0-9A999FAFBA8C}" type="datetimeFigureOut">
              <a:rPr lang="de-AT" smtClean="0"/>
              <a:pPr/>
              <a:t>01.10.2014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91BB6-197F-404F-AE4A-89FCACA083D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F0006-40BB-43D6-BBD0-9A999FAFBA8C}" type="datetimeFigureOut">
              <a:rPr lang="de-AT" smtClean="0"/>
              <a:pPr/>
              <a:t>01.10.2014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91BB6-197F-404F-AE4A-89FCACA083D2}" type="slidenum">
              <a:rPr lang="de-AT" smtClean="0"/>
              <a:pPr/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err="1" smtClean="0"/>
              <a:t>Mammachirurgie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Sir A. – Landesfrauenklinik</a:t>
            </a:r>
          </a:p>
          <a:p>
            <a:r>
              <a:rPr lang="de-DE" dirty="0" smtClean="0"/>
              <a:t>Division </a:t>
            </a:r>
            <a:r>
              <a:rPr lang="de-DE" dirty="0" err="1" smtClean="0"/>
              <a:t>Senologie</a:t>
            </a:r>
            <a:endParaRPr lang="de-A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sz="2400" u="sng" dirty="0" smtClean="0"/>
              <a:t>Geschichte der </a:t>
            </a:r>
            <a:r>
              <a:rPr lang="de-DE" sz="2400" u="sng" dirty="0" err="1" smtClean="0"/>
              <a:t>Mammachirurgie</a:t>
            </a:r>
            <a:endParaRPr lang="de-DE" sz="2400" u="sng" dirty="0" smtClean="0"/>
          </a:p>
          <a:p>
            <a:pPr>
              <a:buFont typeface="Arial" charset="0"/>
              <a:buChar char="•"/>
            </a:pPr>
            <a:r>
              <a:rPr lang="de-DE" sz="2000" dirty="0" smtClean="0"/>
              <a:t>3000 – 2500 v. Chr.	Erste Aufzeichnungen / altes Ägypten</a:t>
            </a:r>
          </a:p>
          <a:p>
            <a:pPr>
              <a:buFont typeface="Arial" charset="0"/>
              <a:buChar char="•"/>
            </a:pPr>
            <a:r>
              <a:rPr lang="de-DE" sz="2000" dirty="0" smtClean="0"/>
              <a:t>460 – 377 v. </a:t>
            </a:r>
            <a:r>
              <a:rPr lang="de-DE" sz="2000" dirty="0" err="1" smtClean="0"/>
              <a:t>Chr</a:t>
            </a:r>
            <a:r>
              <a:rPr lang="de-DE" sz="2000" dirty="0" smtClean="0"/>
              <a:t>	Hippokrates: „ Systemische Erkrankung – Belassen 			des </a:t>
            </a:r>
            <a:r>
              <a:rPr lang="de-DE" sz="2000" dirty="0" err="1" smtClean="0"/>
              <a:t>Primums</a:t>
            </a:r>
            <a:r>
              <a:rPr lang="de-DE" sz="2000" dirty="0" smtClean="0"/>
              <a:t> ist besser!“</a:t>
            </a:r>
          </a:p>
          <a:p>
            <a:pPr>
              <a:buFont typeface="Arial" charset="0"/>
              <a:buChar char="•"/>
            </a:pPr>
            <a:r>
              <a:rPr lang="de-DE" sz="2000" dirty="0" smtClean="0"/>
              <a:t>130 – 201 v. </a:t>
            </a:r>
            <a:r>
              <a:rPr lang="de-DE" sz="2000" dirty="0" err="1" smtClean="0"/>
              <a:t>Chr</a:t>
            </a:r>
            <a:r>
              <a:rPr lang="de-DE" sz="2000" dirty="0" smtClean="0"/>
              <a:t>	Römische Antike – Galen: Systemische Erkrankung 			ausgelöst durch die „schwarze Galle“ die in der 			Postmenopause aufgrund der fehlenden Menses 			nicht ausgeschieden wird („Humoraltheorie“).  			Kreisförmige Exzision und konservative Therapie 			(Diät, Aderlass, Reinigungen, Laugen).</a:t>
            </a:r>
          </a:p>
          <a:p>
            <a:pPr>
              <a:buFont typeface="Arial" charset="0"/>
              <a:buChar char="•"/>
            </a:pPr>
            <a:r>
              <a:rPr lang="de-DE" sz="2000" dirty="0" smtClean="0"/>
              <a:t>18. – 19. Jhd. n. </a:t>
            </a:r>
            <a:r>
              <a:rPr lang="de-DE" sz="2000" dirty="0" err="1" smtClean="0"/>
              <a:t>Chr</a:t>
            </a:r>
            <a:r>
              <a:rPr lang="de-DE" sz="2000" dirty="0" smtClean="0"/>
              <a:t>	Forderung nach aggressiver Chirurgie. 				Schwerpunkt auf </a:t>
            </a:r>
            <a:r>
              <a:rPr lang="de-DE" sz="2000" dirty="0" err="1" smtClean="0"/>
              <a:t>lymphogene</a:t>
            </a:r>
            <a:r>
              <a:rPr lang="de-DE" sz="2000" dirty="0" smtClean="0"/>
              <a:t> Ausbreitrung. Erste 			Ansätze der radikalen Mastektomie durch 				Petit/</a:t>
            </a:r>
            <a:r>
              <a:rPr lang="de-DE" sz="2000" dirty="0" err="1" smtClean="0"/>
              <a:t>LeDran</a:t>
            </a:r>
            <a:r>
              <a:rPr lang="de-DE" sz="2000" dirty="0" smtClean="0"/>
              <a:t>: </a:t>
            </a:r>
            <a:r>
              <a:rPr lang="de-DE" sz="2000" dirty="0" err="1" smtClean="0"/>
              <a:t>Axillaclearance</a:t>
            </a:r>
            <a:r>
              <a:rPr lang="de-DE" sz="2000" dirty="0" smtClean="0"/>
              <a:t>, </a:t>
            </a:r>
            <a:r>
              <a:rPr lang="de-DE" sz="2000" dirty="0" err="1" smtClean="0"/>
              <a:t>Pectoralisresektion</a:t>
            </a:r>
            <a:r>
              <a:rPr lang="de-DE" sz="2000" dirty="0" smtClean="0"/>
              <a:t>. </a:t>
            </a:r>
            <a:endParaRPr lang="de-AT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lnSpcReduction="10000"/>
          </a:bodyPr>
          <a:lstStyle/>
          <a:p>
            <a:r>
              <a:rPr lang="de-DE" sz="2000" dirty="0" smtClean="0"/>
              <a:t>~ 1850 n </a:t>
            </a:r>
            <a:r>
              <a:rPr lang="de-DE" sz="2000" dirty="0" err="1" smtClean="0"/>
              <a:t>Chr</a:t>
            </a:r>
            <a:r>
              <a:rPr lang="de-DE" sz="2000" dirty="0"/>
              <a:t>	</a:t>
            </a:r>
            <a:r>
              <a:rPr lang="de-DE" sz="2000" dirty="0" smtClean="0"/>
              <a:t>Gründung der modernen </a:t>
            </a:r>
            <a:r>
              <a:rPr lang="de-DE" sz="2000" dirty="0" err="1" smtClean="0"/>
              <a:t>Mammachirurgie</a:t>
            </a:r>
            <a:r>
              <a:rPr lang="de-DE" sz="2000" dirty="0" smtClean="0"/>
              <a:t>.</a:t>
            </a:r>
            <a:r>
              <a:rPr lang="de-AT" sz="2000" dirty="0" smtClean="0"/>
              <a:t> </a:t>
            </a:r>
          </a:p>
          <a:p>
            <a:pPr>
              <a:buNone/>
            </a:pPr>
            <a:r>
              <a:rPr lang="de-DE" sz="2000" dirty="0"/>
              <a:t>	</a:t>
            </a:r>
            <a:r>
              <a:rPr lang="de-DE" sz="2000" dirty="0" smtClean="0"/>
              <a:t>		Virchows Theorem: „ Mammakarzinom als lokale 			Erkrankung, heilbar durch operative Therapie.“</a:t>
            </a:r>
          </a:p>
          <a:p>
            <a:pPr>
              <a:buNone/>
            </a:pPr>
            <a:r>
              <a:rPr lang="de-DE" sz="2000" dirty="0"/>
              <a:t>	</a:t>
            </a:r>
            <a:r>
              <a:rPr lang="de-DE" sz="2000" dirty="0" smtClean="0"/>
              <a:t>		</a:t>
            </a:r>
          </a:p>
          <a:p>
            <a:pPr>
              <a:buNone/>
            </a:pPr>
            <a:r>
              <a:rPr lang="de-DE" sz="2000" dirty="0"/>
              <a:t>	</a:t>
            </a:r>
            <a:r>
              <a:rPr lang="de-DE" sz="2000" dirty="0" smtClean="0"/>
              <a:t>		Halsted: </a:t>
            </a:r>
            <a:r>
              <a:rPr lang="de-DE" sz="2000" u="sng" dirty="0" smtClean="0"/>
              <a:t>Radikale Mastektomie</a:t>
            </a:r>
            <a:r>
              <a:rPr lang="de-DE" sz="2000" dirty="0" smtClean="0"/>
              <a:t>: Brustentfernung mit 				</a:t>
            </a:r>
            <a:r>
              <a:rPr lang="de-DE" sz="2000" dirty="0" err="1" smtClean="0"/>
              <a:t>Musculus</a:t>
            </a:r>
            <a:r>
              <a:rPr lang="de-DE" sz="2000" dirty="0" smtClean="0"/>
              <a:t> </a:t>
            </a:r>
            <a:r>
              <a:rPr lang="de-DE" sz="2000" dirty="0" err="1" smtClean="0"/>
              <a:t>pectoralis</a:t>
            </a:r>
            <a:r>
              <a:rPr lang="de-DE" sz="2000" dirty="0" smtClean="0"/>
              <a:t> </a:t>
            </a:r>
            <a:r>
              <a:rPr lang="de-DE" sz="2000" dirty="0" err="1" smtClean="0"/>
              <a:t>major</a:t>
            </a:r>
            <a:r>
              <a:rPr lang="de-DE" sz="2000" dirty="0" smtClean="0"/>
              <a:t> und </a:t>
            </a:r>
            <a:r>
              <a:rPr lang="de-DE" sz="2000" dirty="0" err="1" smtClean="0"/>
              <a:t>ipsilateralen</a:t>
            </a:r>
            <a:r>
              <a:rPr lang="de-DE" sz="2000" dirty="0" smtClean="0"/>
              <a:t> 				</a:t>
            </a:r>
            <a:r>
              <a:rPr lang="de-DE" sz="2000" dirty="0" err="1" smtClean="0"/>
              <a:t>axillären</a:t>
            </a:r>
            <a:r>
              <a:rPr lang="de-DE" sz="2000" dirty="0" smtClean="0"/>
              <a:t> Lymphknoten en bloc.</a:t>
            </a:r>
          </a:p>
          <a:p>
            <a:r>
              <a:rPr lang="de-DE" sz="2000" dirty="0"/>
              <a:t> </a:t>
            </a:r>
            <a:r>
              <a:rPr lang="de-DE" sz="2000" dirty="0" smtClean="0"/>
              <a:t>~ 1927	Hirsch: Brusterhaltende Therapie (BET) mit Bestrahlung</a:t>
            </a:r>
          </a:p>
          <a:p>
            <a:r>
              <a:rPr lang="de-DE" sz="2000" dirty="0" smtClean="0"/>
              <a:t>1948		</a:t>
            </a:r>
            <a:r>
              <a:rPr lang="de-DE" sz="2000" dirty="0" err="1" smtClean="0"/>
              <a:t>Patey</a:t>
            </a:r>
            <a:r>
              <a:rPr lang="de-DE" sz="2000" dirty="0" smtClean="0"/>
              <a:t> &amp; </a:t>
            </a:r>
            <a:r>
              <a:rPr lang="de-DE" sz="2000" dirty="0" err="1" smtClean="0"/>
              <a:t>Dyson</a:t>
            </a:r>
            <a:r>
              <a:rPr lang="de-DE" sz="2000" dirty="0" smtClean="0"/>
              <a:t>: </a:t>
            </a:r>
            <a:r>
              <a:rPr lang="de-DE" sz="2000" u="sng" dirty="0" smtClean="0"/>
              <a:t>Modifiziert Radikale Mastektomie </a:t>
            </a:r>
            <a:r>
              <a:rPr lang="de-DE" sz="2000" dirty="0" smtClean="0"/>
              <a:t>(MRM): 		</a:t>
            </a:r>
            <a:r>
              <a:rPr lang="de-DE" sz="2000" dirty="0" err="1" smtClean="0"/>
              <a:t>Musculus</a:t>
            </a:r>
            <a:r>
              <a:rPr lang="de-DE" sz="2000" dirty="0" smtClean="0"/>
              <a:t> </a:t>
            </a:r>
            <a:r>
              <a:rPr lang="de-DE" sz="2000" dirty="0" err="1" smtClean="0"/>
              <a:t>pectoralis</a:t>
            </a:r>
            <a:r>
              <a:rPr lang="de-DE" sz="2000" dirty="0" smtClean="0"/>
              <a:t> </a:t>
            </a:r>
            <a:r>
              <a:rPr lang="de-DE" sz="2000" dirty="0" err="1" smtClean="0"/>
              <a:t>major</a:t>
            </a:r>
            <a:r>
              <a:rPr lang="de-DE" sz="2000" dirty="0" smtClean="0"/>
              <a:t> bleibt erhalten.</a:t>
            </a:r>
          </a:p>
          <a:p>
            <a:r>
              <a:rPr lang="de-DE" sz="2000" dirty="0" smtClean="0"/>
              <a:t>1948		</a:t>
            </a:r>
            <a:r>
              <a:rPr lang="de-DE" sz="2000" dirty="0" err="1" smtClean="0"/>
              <a:t>McWhirter</a:t>
            </a:r>
            <a:r>
              <a:rPr lang="de-DE" sz="2000" dirty="0" smtClean="0"/>
              <a:t>: Einfache Mastektomie mit Hochvoltbestrahlung</a:t>
            </a:r>
          </a:p>
          <a:p>
            <a:r>
              <a:rPr lang="de-DE" sz="2000" dirty="0" smtClean="0"/>
              <a:t>80er Jahre	Renaissance der BET mit Bestrahlung</a:t>
            </a:r>
          </a:p>
          <a:p>
            <a:r>
              <a:rPr lang="de-DE" sz="2000" dirty="0" smtClean="0"/>
              <a:t>90er Jahre	</a:t>
            </a:r>
            <a:r>
              <a:rPr lang="de-DE" sz="2000" dirty="0" err="1" smtClean="0"/>
              <a:t>Sentinelkonzept</a:t>
            </a:r>
            <a:endParaRPr lang="de-DE" sz="2000" dirty="0" smtClean="0"/>
          </a:p>
          <a:p>
            <a:r>
              <a:rPr lang="de-DE" sz="2000" dirty="0" smtClean="0"/>
              <a:t>Jahrtausendwende	Schwerpunkt: </a:t>
            </a:r>
            <a:r>
              <a:rPr lang="de-DE" sz="2000" dirty="0" err="1" smtClean="0"/>
              <a:t>Onkoplastische</a:t>
            </a:r>
            <a:r>
              <a:rPr lang="de-DE" sz="2000" dirty="0" smtClean="0"/>
              <a:t>- / </a:t>
            </a:r>
            <a:r>
              <a:rPr lang="de-DE" sz="2000" dirty="0" err="1" smtClean="0"/>
              <a:t>Rekonstruktive</a:t>
            </a:r>
            <a:r>
              <a:rPr lang="de-DE" sz="2000" dirty="0" smtClean="0"/>
              <a:t> 			Verfahren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de-DE" sz="2400" dirty="0" smtClean="0"/>
              <a:t>Anatomie – Oberflächliche Anatomie</a:t>
            </a:r>
          </a:p>
          <a:p>
            <a:endParaRPr lang="de-AT" sz="2400" dirty="0"/>
          </a:p>
        </p:txBody>
      </p:sp>
      <p:pic>
        <p:nvPicPr>
          <p:cNvPr id="6" name="Grafik 5" descr="ana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700808"/>
            <a:ext cx="2767584" cy="4154424"/>
          </a:xfrm>
          <a:prstGeom prst="rect">
            <a:avLst/>
          </a:prstGeom>
        </p:spPr>
      </p:pic>
      <p:pic>
        <p:nvPicPr>
          <p:cNvPr id="7" name="Grafik 6" descr="anat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1772816"/>
            <a:ext cx="4703080" cy="2816360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467544" y="6021288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Milchleiste – </a:t>
            </a:r>
            <a:r>
              <a:rPr lang="de-DE" sz="1600" dirty="0" err="1" smtClean="0"/>
              <a:t>Aberrierendes</a:t>
            </a:r>
            <a:r>
              <a:rPr lang="de-DE" sz="1600" dirty="0" smtClean="0"/>
              <a:t> </a:t>
            </a:r>
            <a:r>
              <a:rPr lang="de-DE" sz="1600" dirty="0" err="1" smtClean="0"/>
              <a:t>Mammagewebe</a:t>
            </a:r>
            <a:r>
              <a:rPr lang="de-DE" sz="1600" dirty="0" smtClean="0"/>
              <a:t>		</a:t>
            </a:r>
            <a:endParaRPr lang="de-AT" sz="1600" dirty="0"/>
          </a:p>
        </p:txBody>
      </p:sp>
      <p:sp>
        <p:nvSpPr>
          <p:cNvPr id="9" name="Textfeld 8"/>
          <p:cNvSpPr txBox="1"/>
          <p:nvPr/>
        </p:nvSpPr>
        <p:spPr>
          <a:xfrm>
            <a:off x="4932040" y="4581128"/>
            <a:ext cx="352839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Brustausdehnung:</a:t>
            </a:r>
          </a:p>
          <a:p>
            <a:pPr>
              <a:buFontTx/>
              <a:buChar char="-"/>
            </a:pPr>
            <a:r>
              <a:rPr lang="de-DE" sz="1600" dirty="0" smtClean="0"/>
              <a:t> kranial bis zur 2. Rippe</a:t>
            </a:r>
          </a:p>
          <a:p>
            <a:pPr>
              <a:buFontTx/>
              <a:buChar char="-"/>
            </a:pPr>
            <a:r>
              <a:rPr lang="de-DE" sz="1600" dirty="0" smtClean="0"/>
              <a:t> </a:t>
            </a:r>
            <a:r>
              <a:rPr lang="de-DE" sz="1600" dirty="0" err="1" smtClean="0"/>
              <a:t>caudal</a:t>
            </a:r>
            <a:r>
              <a:rPr lang="de-DE" sz="1600" dirty="0" smtClean="0"/>
              <a:t> bis zur 6. Rippe</a:t>
            </a:r>
          </a:p>
          <a:p>
            <a:pPr>
              <a:buFontTx/>
              <a:buChar char="-"/>
            </a:pPr>
            <a:r>
              <a:rPr lang="de-DE" sz="1600" dirty="0" smtClean="0"/>
              <a:t> medial bis zum Sternum</a:t>
            </a:r>
          </a:p>
          <a:p>
            <a:pPr>
              <a:buFontTx/>
              <a:buChar char="-"/>
            </a:pPr>
            <a:r>
              <a:rPr lang="de-DE" sz="1600" dirty="0" smtClean="0"/>
              <a:t> lateral bis zur mittleren Axillarlinie</a:t>
            </a:r>
          </a:p>
          <a:p>
            <a:pPr>
              <a:buFontTx/>
              <a:buChar char="-"/>
            </a:pPr>
            <a:endParaRPr lang="de-DE" sz="1600" dirty="0" smtClean="0"/>
          </a:p>
          <a:p>
            <a:r>
              <a:rPr lang="de-DE" sz="1600" dirty="0" smtClean="0"/>
              <a:t>Langer Linien!</a:t>
            </a:r>
          </a:p>
          <a:p>
            <a:pPr>
              <a:buFontTx/>
              <a:buChar char="-"/>
            </a:pPr>
            <a:endParaRPr lang="de-AT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de-DE" sz="2400" dirty="0" smtClean="0"/>
              <a:t>Anatomie – Feinaufbau</a:t>
            </a:r>
          </a:p>
          <a:p>
            <a:endParaRPr lang="de-AT" sz="2400" dirty="0"/>
          </a:p>
        </p:txBody>
      </p:sp>
      <p:pic>
        <p:nvPicPr>
          <p:cNvPr id="4" name="Grafik 3" descr="anat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556792"/>
            <a:ext cx="4680520" cy="4536504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5436096" y="2708920"/>
            <a:ext cx="295232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 smtClean="0"/>
              <a:t>Parenchym</a:t>
            </a:r>
          </a:p>
          <a:p>
            <a:r>
              <a:rPr lang="de-DE" dirty="0" smtClean="0"/>
              <a:t>20 </a:t>
            </a:r>
            <a:r>
              <a:rPr lang="de-DE" dirty="0" err="1" smtClean="0"/>
              <a:t>Lobi</a:t>
            </a:r>
            <a:endParaRPr lang="de-DE" dirty="0" smtClean="0"/>
          </a:p>
          <a:p>
            <a:r>
              <a:rPr lang="de-DE" dirty="0" smtClean="0"/>
              <a:t>Sinus </a:t>
            </a:r>
            <a:r>
              <a:rPr lang="de-DE" dirty="0" err="1" smtClean="0"/>
              <a:t>lactiferus</a:t>
            </a:r>
            <a:r>
              <a:rPr lang="de-DE" dirty="0" smtClean="0"/>
              <a:t> 	→</a:t>
            </a:r>
          </a:p>
          <a:p>
            <a:r>
              <a:rPr lang="de-DE" dirty="0" err="1" smtClean="0"/>
              <a:t>Ductus</a:t>
            </a:r>
            <a:r>
              <a:rPr lang="de-DE" dirty="0" smtClean="0"/>
              <a:t> </a:t>
            </a:r>
            <a:r>
              <a:rPr lang="de-DE" sz="1400" dirty="0" smtClean="0"/>
              <a:t>(1/</a:t>
            </a:r>
            <a:r>
              <a:rPr lang="de-DE" sz="1400" dirty="0" err="1" smtClean="0"/>
              <a:t>Lobus</a:t>
            </a:r>
            <a:r>
              <a:rPr lang="de-DE" sz="1400" dirty="0" smtClean="0"/>
              <a:t>)</a:t>
            </a:r>
            <a:r>
              <a:rPr lang="de-DE" dirty="0" smtClean="0"/>
              <a:t>	→</a:t>
            </a:r>
          </a:p>
          <a:p>
            <a:r>
              <a:rPr lang="de-DE" dirty="0" err="1" smtClean="0"/>
              <a:t>Ductulus</a:t>
            </a:r>
            <a:r>
              <a:rPr lang="de-DE" dirty="0" smtClean="0"/>
              <a:t>		→</a:t>
            </a:r>
          </a:p>
          <a:p>
            <a:r>
              <a:rPr lang="de-DE" dirty="0" err="1" smtClean="0"/>
              <a:t>Lobulus</a:t>
            </a:r>
            <a:r>
              <a:rPr lang="de-DE" dirty="0" smtClean="0"/>
              <a:t> </a:t>
            </a:r>
            <a:r>
              <a:rPr lang="de-DE" sz="1400" dirty="0" smtClean="0"/>
              <a:t>(30-80/</a:t>
            </a:r>
            <a:r>
              <a:rPr lang="de-DE" sz="1400" dirty="0" err="1" smtClean="0"/>
              <a:t>Lobus</a:t>
            </a:r>
            <a:r>
              <a:rPr lang="de-DE" sz="1400" dirty="0" smtClean="0"/>
              <a:t>)</a:t>
            </a:r>
            <a:r>
              <a:rPr lang="de-DE" dirty="0" smtClean="0"/>
              <a:t>	→</a:t>
            </a:r>
          </a:p>
          <a:p>
            <a:r>
              <a:rPr lang="de-DE" dirty="0" err="1" smtClean="0"/>
              <a:t>Acinus</a:t>
            </a:r>
            <a:endParaRPr lang="de-DE" dirty="0" smtClean="0"/>
          </a:p>
          <a:p>
            <a:endParaRPr lang="de-DE" dirty="0" smtClean="0"/>
          </a:p>
          <a:p>
            <a:r>
              <a:rPr lang="de-DE" u="sng" dirty="0" smtClean="0"/>
              <a:t>Fett-Bindegewebe</a:t>
            </a:r>
            <a:endParaRPr lang="de-AT" u="sn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de-DE" sz="2400" dirty="0" smtClean="0"/>
              <a:t>Anatomie – Gefäßversorgung</a:t>
            </a:r>
          </a:p>
          <a:p>
            <a:endParaRPr lang="de-AT" sz="2400" dirty="0"/>
          </a:p>
        </p:txBody>
      </p:sp>
      <p:pic>
        <p:nvPicPr>
          <p:cNvPr id="4" name="Grafik 3" descr="anat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556792"/>
            <a:ext cx="4824536" cy="482453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5364088" y="2492896"/>
            <a:ext cx="30963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de-DE" dirty="0" smtClean="0"/>
              <a:t> A. </a:t>
            </a:r>
            <a:r>
              <a:rPr lang="de-DE" dirty="0" err="1" smtClean="0"/>
              <a:t>mammaria</a:t>
            </a:r>
            <a:r>
              <a:rPr lang="de-DE" dirty="0" smtClean="0"/>
              <a:t> </a:t>
            </a:r>
            <a:r>
              <a:rPr lang="de-DE" dirty="0" err="1" smtClean="0"/>
              <a:t>interna</a:t>
            </a:r>
            <a:endParaRPr lang="de-DE" dirty="0" smtClean="0"/>
          </a:p>
          <a:p>
            <a:pPr>
              <a:buFont typeface="Arial" charset="0"/>
              <a:buChar char="•"/>
            </a:pPr>
            <a:endParaRPr lang="de-DE" dirty="0" smtClean="0"/>
          </a:p>
          <a:p>
            <a:pPr>
              <a:buFont typeface="Arial" charset="0"/>
              <a:buChar char="•"/>
            </a:pPr>
            <a:r>
              <a:rPr lang="de-DE" dirty="0" smtClean="0"/>
              <a:t> A. </a:t>
            </a:r>
            <a:r>
              <a:rPr lang="de-DE" dirty="0" err="1" smtClean="0"/>
              <a:t>thoracica</a:t>
            </a:r>
            <a:r>
              <a:rPr lang="de-DE" dirty="0" smtClean="0"/>
              <a:t> </a:t>
            </a:r>
            <a:r>
              <a:rPr lang="de-DE" dirty="0" err="1" smtClean="0"/>
              <a:t>lateralis</a:t>
            </a:r>
            <a:endParaRPr lang="de-DE" dirty="0" smtClean="0"/>
          </a:p>
          <a:p>
            <a:pPr>
              <a:buFont typeface="Arial" charset="0"/>
              <a:buChar char="•"/>
            </a:pPr>
            <a:endParaRPr lang="de-DE" dirty="0" smtClean="0"/>
          </a:p>
          <a:p>
            <a:pPr>
              <a:buFont typeface="Arial" charset="0"/>
              <a:buChar char="•"/>
            </a:pPr>
            <a:r>
              <a:rPr lang="de-DE" dirty="0" smtClean="0"/>
              <a:t> </a:t>
            </a:r>
            <a:r>
              <a:rPr lang="de-DE" dirty="0" err="1" smtClean="0"/>
              <a:t>Perforantes</a:t>
            </a:r>
            <a:r>
              <a:rPr lang="de-DE" dirty="0" smtClean="0"/>
              <a:t> aus </a:t>
            </a:r>
            <a:endParaRPr lang="de-DE" dirty="0" smtClean="0"/>
          </a:p>
          <a:p>
            <a:r>
              <a:rPr lang="de-DE" dirty="0" smtClean="0"/>
              <a:t>   Ae. </a:t>
            </a:r>
            <a:r>
              <a:rPr lang="de-DE" dirty="0" err="1" smtClean="0"/>
              <a:t>intercostales</a:t>
            </a:r>
            <a:endParaRPr lang="de-DE" dirty="0" smtClean="0"/>
          </a:p>
          <a:p>
            <a:pPr>
              <a:buFont typeface="Arial" charset="0"/>
              <a:buChar char="•"/>
            </a:pPr>
            <a:endParaRPr lang="de-DE" dirty="0" smtClean="0"/>
          </a:p>
          <a:p>
            <a:pPr>
              <a:buFont typeface="Arial" charset="0"/>
              <a:buChar char="•"/>
            </a:pPr>
            <a:endParaRPr lang="de-A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de-DE" sz="2400" dirty="0" smtClean="0"/>
              <a:t>Anatomie – Muskulatur/</a:t>
            </a:r>
            <a:r>
              <a:rPr lang="de-DE" sz="2400" dirty="0" err="1" smtClean="0"/>
              <a:t>Axilla</a:t>
            </a:r>
            <a:endParaRPr lang="de-DE" sz="2400" dirty="0" smtClean="0"/>
          </a:p>
          <a:p>
            <a:pPr>
              <a:buNone/>
            </a:pPr>
            <a:endParaRPr lang="de-AT" sz="2400" dirty="0"/>
          </a:p>
        </p:txBody>
      </p:sp>
      <p:pic>
        <p:nvPicPr>
          <p:cNvPr id="4" name="Grafik 3" descr="anat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556792"/>
            <a:ext cx="3960440" cy="4680520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788024" y="2708920"/>
            <a:ext cx="36724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de-DE" dirty="0" smtClean="0"/>
              <a:t> M. </a:t>
            </a:r>
            <a:r>
              <a:rPr lang="de-DE" dirty="0" err="1" smtClean="0"/>
              <a:t>pectoralis</a:t>
            </a:r>
            <a:r>
              <a:rPr lang="de-DE" dirty="0" smtClean="0"/>
              <a:t> </a:t>
            </a:r>
            <a:r>
              <a:rPr lang="de-DE" dirty="0" err="1" smtClean="0"/>
              <a:t>major</a:t>
            </a:r>
            <a:r>
              <a:rPr lang="de-DE" dirty="0" smtClean="0"/>
              <a:t> </a:t>
            </a:r>
          </a:p>
          <a:p>
            <a:pPr>
              <a:buFont typeface="Arial" charset="0"/>
              <a:buChar char="•"/>
            </a:pPr>
            <a:endParaRPr lang="de-DE" dirty="0" smtClean="0"/>
          </a:p>
          <a:p>
            <a:pPr>
              <a:buFont typeface="Arial" charset="0"/>
              <a:buChar char="•"/>
            </a:pPr>
            <a:r>
              <a:rPr lang="de-DE" dirty="0" smtClean="0"/>
              <a:t> M. </a:t>
            </a:r>
            <a:r>
              <a:rPr lang="de-DE" dirty="0" err="1" smtClean="0"/>
              <a:t>pectoralis</a:t>
            </a:r>
            <a:r>
              <a:rPr lang="de-DE" dirty="0" smtClean="0"/>
              <a:t> </a:t>
            </a:r>
            <a:r>
              <a:rPr lang="de-DE" dirty="0" err="1" smtClean="0"/>
              <a:t>minor</a:t>
            </a:r>
            <a:endParaRPr lang="de-DE" dirty="0" smtClean="0"/>
          </a:p>
          <a:p>
            <a:pPr>
              <a:buFont typeface="Arial" charset="0"/>
              <a:buChar char="•"/>
            </a:pPr>
            <a:endParaRPr lang="de-DE" dirty="0" smtClean="0"/>
          </a:p>
          <a:p>
            <a:pPr>
              <a:buFont typeface="Arial" charset="0"/>
              <a:buChar char="•"/>
            </a:pPr>
            <a:r>
              <a:rPr lang="de-DE" dirty="0" smtClean="0"/>
              <a:t> M. </a:t>
            </a:r>
            <a:r>
              <a:rPr lang="de-DE" dirty="0" err="1" smtClean="0"/>
              <a:t>latissimus</a:t>
            </a:r>
            <a:r>
              <a:rPr lang="de-DE" dirty="0" smtClean="0"/>
              <a:t> </a:t>
            </a:r>
            <a:r>
              <a:rPr lang="de-DE" dirty="0" err="1" smtClean="0"/>
              <a:t>dorsi</a:t>
            </a:r>
            <a:endParaRPr lang="de-DE" dirty="0" smtClean="0"/>
          </a:p>
          <a:p>
            <a:pPr>
              <a:buFont typeface="Arial" charset="0"/>
              <a:buChar char="•"/>
            </a:pPr>
            <a:endParaRPr lang="de-A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de-DE" sz="2400" dirty="0" smtClean="0"/>
              <a:t>Anatomie – </a:t>
            </a:r>
            <a:r>
              <a:rPr lang="de-DE" sz="2400" dirty="0" err="1" smtClean="0"/>
              <a:t>Axilla</a:t>
            </a:r>
            <a:endParaRPr lang="de-DE" sz="2400" dirty="0" smtClean="0"/>
          </a:p>
          <a:p>
            <a:endParaRPr lang="de-AT" sz="2400" dirty="0"/>
          </a:p>
        </p:txBody>
      </p:sp>
      <p:pic>
        <p:nvPicPr>
          <p:cNvPr id="4" name="Grafik 3" descr="a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484784"/>
            <a:ext cx="2780148" cy="3817232"/>
          </a:xfrm>
          <a:prstGeom prst="rect">
            <a:avLst/>
          </a:prstGeom>
        </p:spPr>
      </p:pic>
      <p:pic>
        <p:nvPicPr>
          <p:cNvPr id="5" name="Grafik 4" descr="ax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1556792"/>
            <a:ext cx="3168352" cy="3888432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3491880" y="2204864"/>
            <a:ext cx="172819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Level I</a:t>
            </a:r>
          </a:p>
          <a:p>
            <a:r>
              <a:rPr lang="de-DE" sz="1400" dirty="0" smtClean="0"/>
              <a:t>Lateral des m. </a:t>
            </a:r>
            <a:r>
              <a:rPr lang="de-DE" sz="1400" dirty="0" err="1" smtClean="0"/>
              <a:t>pectoralis</a:t>
            </a:r>
            <a:r>
              <a:rPr lang="de-DE" sz="1400" dirty="0" smtClean="0"/>
              <a:t> </a:t>
            </a:r>
            <a:r>
              <a:rPr lang="de-DE" sz="1400" dirty="0" err="1" smtClean="0"/>
              <a:t>minor</a:t>
            </a:r>
            <a:endParaRPr lang="de-DE" sz="1400" dirty="0" smtClean="0"/>
          </a:p>
          <a:p>
            <a:endParaRPr lang="de-DE" sz="1400" dirty="0" smtClean="0"/>
          </a:p>
          <a:p>
            <a:r>
              <a:rPr lang="de-DE" dirty="0" smtClean="0"/>
              <a:t>Level II</a:t>
            </a:r>
          </a:p>
          <a:p>
            <a:r>
              <a:rPr lang="de-DE" sz="1400" dirty="0" smtClean="0"/>
              <a:t>Unter m. </a:t>
            </a:r>
            <a:r>
              <a:rPr lang="de-DE" sz="1400" dirty="0" err="1" smtClean="0"/>
              <a:t>pectoralis</a:t>
            </a:r>
            <a:r>
              <a:rPr lang="de-DE" sz="1400" dirty="0" smtClean="0"/>
              <a:t> </a:t>
            </a:r>
            <a:r>
              <a:rPr lang="de-DE" sz="1400" dirty="0" err="1" smtClean="0"/>
              <a:t>minor</a:t>
            </a:r>
            <a:endParaRPr lang="de-DE" sz="1400" dirty="0" smtClean="0"/>
          </a:p>
          <a:p>
            <a:endParaRPr lang="de-DE" sz="1400" dirty="0" smtClean="0"/>
          </a:p>
          <a:p>
            <a:r>
              <a:rPr lang="de-DE" dirty="0" smtClean="0"/>
              <a:t>Level III</a:t>
            </a:r>
          </a:p>
          <a:p>
            <a:r>
              <a:rPr lang="de-DE" sz="1400" dirty="0" smtClean="0"/>
              <a:t>Medial des </a:t>
            </a:r>
            <a:endParaRPr lang="de-DE" sz="1400" dirty="0" smtClean="0"/>
          </a:p>
          <a:p>
            <a:r>
              <a:rPr lang="de-DE" sz="1400" dirty="0" smtClean="0"/>
              <a:t>m. </a:t>
            </a:r>
            <a:r>
              <a:rPr lang="de-DE" sz="1400" dirty="0" err="1" smtClean="0"/>
              <a:t>pectoralis</a:t>
            </a:r>
            <a:r>
              <a:rPr lang="de-DE" sz="1400" dirty="0" smtClean="0"/>
              <a:t> </a:t>
            </a:r>
            <a:r>
              <a:rPr lang="de-DE" sz="1400" dirty="0" err="1" smtClean="0"/>
              <a:t>minor</a:t>
            </a:r>
            <a:endParaRPr lang="de-AT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sz="2400" dirty="0" smtClean="0"/>
              <a:t>Einteilung der </a:t>
            </a:r>
            <a:r>
              <a:rPr lang="de-DE" sz="2400" dirty="0" err="1" smtClean="0"/>
              <a:t>Mammachirurgie</a:t>
            </a:r>
            <a:endParaRPr lang="de-DE" sz="2400" dirty="0" smtClean="0"/>
          </a:p>
          <a:p>
            <a:pPr>
              <a:buNone/>
            </a:pPr>
            <a:endParaRPr lang="de-DE" sz="2400" dirty="0"/>
          </a:p>
          <a:p>
            <a:pPr marL="514350" indent="-514350">
              <a:buAutoNum type="romanUcPeriod"/>
            </a:pPr>
            <a:r>
              <a:rPr lang="de-DE" sz="2400" dirty="0" smtClean="0"/>
              <a:t>Diagnostische </a:t>
            </a:r>
            <a:r>
              <a:rPr lang="de-DE" sz="2400" dirty="0" err="1" smtClean="0"/>
              <a:t>Mammachirurgie</a:t>
            </a:r>
            <a:endParaRPr lang="de-DE" sz="2400" dirty="0" smtClean="0"/>
          </a:p>
          <a:p>
            <a:pPr marL="514350" indent="-514350">
              <a:buAutoNum type="romanUcPeriod"/>
            </a:pPr>
            <a:endParaRPr lang="de-DE" sz="2400" dirty="0" smtClean="0"/>
          </a:p>
          <a:p>
            <a:pPr marL="514350" indent="-514350">
              <a:buAutoNum type="romanUcPeriod"/>
            </a:pPr>
            <a:r>
              <a:rPr lang="de-DE" sz="2400" dirty="0" smtClean="0"/>
              <a:t>Therapeutische </a:t>
            </a:r>
            <a:r>
              <a:rPr lang="de-DE" sz="2400" dirty="0" err="1" smtClean="0"/>
              <a:t>Mammachirurgie</a:t>
            </a:r>
            <a:endParaRPr lang="de-DE" sz="2400" dirty="0" smtClean="0"/>
          </a:p>
          <a:p>
            <a:pPr marL="514350" indent="-514350">
              <a:buAutoNum type="romanUcPeriod"/>
            </a:pPr>
            <a:endParaRPr lang="de-DE" sz="2400" dirty="0"/>
          </a:p>
          <a:p>
            <a:pPr marL="514350" indent="-514350">
              <a:buAutoNum type="romanUcPeriod"/>
            </a:pPr>
            <a:r>
              <a:rPr lang="de-DE" sz="2400" dirty="0" err="1" smtClean="0"/>
              <a:t>Onkoplastische</a:t>
            </a:r>
            <a:r>
              <a:rPr lang="de-DE" sz="2400" dirty="0" smtClean="0"/>
              <a:t> </a:t>
            </a:r>
            <a:r>
              <a:rPr lang="de-DE" sz="2400" dirty="0" err="1" smtClean="0"/>
              <a:t>Mammachirurgie</a:t>
            </a:r>
            <a:endParaRPr lang="de-DE" sz="2400" dirty="0" smtClean="0"/>
          </a:p>
          <a:p>
            <a:pPr marL="514350" indent="-514350">
              <a:buAutoNum type="romanUcPeriod"/>
            </a:pPr>
            <a:endParaRPr lang="de-DE" sz="2400" dirty="0"/>
          </a:p>
          <a:p>
            <a:pPr marL="514350" indent="-514350">
              <a:buAutoNum type="romanUcPeriod"/>
            </a:pPr>
            <a:r>
              <a:rPr lang="de-DE" sz="2400" dirty="0" err="1" smtClean="0"/>
              <a:t>Rekonstruktive</a:t>
            </a:r>
            <a:r>
              <a:rPr lang="de-DE" sz="2400" dirty="0" smtClean="0"/>
              <a:t> </a:t>
            </a:r>
            <a:r>
              <a:rPr lang="de-DE" sz="2400" dirty="0" err="1" smtClean="0"/>
              <a:t>Mammachirurgie</a:t>
            </a:r>
            <a:endParaRPr lang="de-DE" sz="2400" dirty="0" smtClean="0"/>
          </a:p>
          <a:p>
            <a:pPr marL="514350" indent="-514350">
              <a:buAutoNum type="romanUcPeriod"/>
            </a:pPr>
            <a:endParaRPr lang="de-DE" sz="2400" dirty="0"/>
          </a:p>
          <a:p>
            <a:pPr marL="514350" indent="-514350">
              <a:buAutoNum type="romanUcPeriod"/>
            </a:pPr>
            <a:r>
              <a:rPr lang="de-DE" sz="2400" dirty="0" smtClean="0"/>
              <a:t>Ästhetische </a:t>
            </a:r>
            <a:r>
              <a:rPr lang="de-DE" sz="2400" dirty="0" err="1" smtClean="0"/>
              <a:t>Mammachirurgie</a:t>
            </a:r>
            <a:endParaRPr lang="de-AT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DE" sz="2400" u="sng" dirty="0" smtClean="0"/>
              <a:t>Diagnostische </a:t>
            </a:r>
            <a:r>
              <a:rPr lang="de-DE" sz="2400" u="sng" dirty="0" err="1" smtClean="0"/>
              <a:t>Mammachirurgie</a:t>
            </a:r>
            <a:endParaRPr lang="de-DE" sz="2400" u="sng" dirty="0" smtClean="0"/>
          </a:p>
          <a:p>
            <a:pPr algn="ctr">
              <a:buNone/>
            </a:pPr>
            <a:endParaRPr lang="de-DE" sz="2400" dirty="0" smtClean="0"/>
          </a:p>
          <a:p>
            <a:pPr algn="ctr">
              <a:buNone/>
            </a:pPr>
            <a:endParaRPr lang="de-DE" sz="2400" dirty="0" smtClean="0"/>
          </a:p>
          <a:p>
            <a:pPr algn="ctr">
              <a:buNone/>
            </a:pPr>
            <a:endParaRPr lang="de-DE" sz="2400" dirty="0" smtClean="0"/>
          </a:p>
          <a:p>
            <a:pPr algn="ctr">
              <a:buNone/>
            </a:pPr>
            <a:endParaRPr lang="de-DE" sz="2000" dirty="0" smtClean="0"/>
          </a:p>
          <a:p>
            <a:pPr algn="ctr">
              <a:buNone/>
            </a:pPr>
            <a:r>
              <a:rPr lang="de-DE" sz="2000" dirty="0" smtClean="0"/>
              <a:t>Ziel: Histologische Sicherung von </a:t>
            </a:r>
            <a:r>
              <a:rPr lang="de-DE" sz="2000" dirty="0" err="1" smtClean="0"/>
              <a:t>Mammabefunden</a:t>
            </a:r>
            <a:endParaRPr lang="de-DE" sz="2000" dirty="0" smtClean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DE" sz="2400" u="sng" dirty="0" smtClean="0"/>
              <a:t>Diagnostische </a:t>
            </a:r>
            <a:r>
              <a:rPr lang="de-DE" sz="2400" u="sng" dirty="0" err="1" smtClean="0"/>
              <a:t>Mammachirurgie</a:t>
            </a:r>
            <a:endParaRPr lang="de-DE" sz="2400" u="sng" dirty="0" smtClean="0"/>
          </a:p>
          <a:p>
            <a:pPr>
              <a:buNone/>
            </a:pPr>
            <a:r>
              <a:rPr lang="de-DE" sz="2000" dirty="0" smtClean="0"/>
              <a:t>Histologische Sicherung von </a:t>
            </a:r>
            <a:r>
              <a:rPr lang="de-DE" sz="2000" dirty="0" err="1" smtClean="0"/>
              <a:t>Mammatumoren</a:t>
            </a:r>
            <a:r>
              <a:rPr lang="de-DE" sz="2000" dirty="0" smtClean="0"/>
              <a:t> (</a:t>
            </a:r>
            <a:r>
              <a:rPr lang="de-DE" sz="2000" dirty="0" err="1" smtClean="0"/>
              <a:t>Corestanzbiopsie</a:t>
            </a:r>
            <a:r>
              <a:rPr lang="de-DE" sz="2000" dirty="0" smtClean="0"/>
              <a:t>)</a:t>
            </a:r>
          </a:p>
          <a:p>
            <a:pPr>
              <a:buNone/>
            </a:pPr>
            <a:endParaRPr lang="de-DE" sz="2000" dirty="0"/>
          </a:p>
          <a:p>
            <a:pPr>
              <a:buNone/>
            </a:pPr>
            <a:r>
              <a:rPr lang="de-DE" sz="2000" dirty="0" smtClean="0"/>
              <a:t>				</a:t>
            </a:r>
            <a:r>
              <a:rPr lang="de-DE" sz="1800" dirty="0" smtClean="0"/>
              <a:t>Unter Ultraschallkontrolle</a:t>
            </a:r>
          </a:p>
          <a:p>
            <a:pPr>
              <a:buNone/>
            </a:pPr>
            <a:r>
              <a:rPr lang="de-DE" sz="1800" dirty="0"/>
              <a:t>	</a:t>
            </a:r>
            <a:r>
              <a:rPr lang="de-DE" sz="1800" dirty="0" smtClean="0"/>
              <a:t>			* Desinfektion der Punktionsstelle</a:t>
            </a:r>
          </a:p>
          <a:p>
            <a:pPr>
              <a:buNone/>
            </a:pPr>
            <a:r>
              <a:rPr lang="de-DE" sz="1800" dirty="0"/>
              <a:t>	</a:t>
            </a:r>
            <a:r>
              <a:rPr lang="de-DE" sz="1800" dirty="0" smtClean="0"/>
              <a:t>			* Lokalanästhesie</a:t>
            </a:r>
          </a:p>
          <a:p>
            <a:pPr>
              <a:buNone/>
            </a:pPr>
            <a:r>
              <a:rPr lang="de-DE" sz="1800" dirty="0"/>
              <a:t>	</a:t>
            </a:r>
            <a:r>
              <a:rPr lang="de-DE" sz="1800" dirty="0" smtClean="0"/>
              <a:t>			* Hautinzision</a:t>
            </a:r>
          </a:p>
          <a:p>
            <a:pPr>
              <a:buNone/>
            </a:pPr>
            <a:r>
              <a:rPr lang="de-DE" sz="1800" dirty="0" smtClean="0"/>
              <a:t>				* Platzierung der Stanznadel unter Bildgebungskontrolle</a:t>
            </a:r>
          </a:p>
          <a:p>
            <a:pPr>
              <a:buNone/>
            </a:pPr>
            <a:r>
              <a:rPr lang="de-DE" sz="1800" dirty="0"/>
              <a:t>	</a:t>
            </a:r>
            <a:r>
              <a:rPr lang="de-DE" sz="1800" dirty="0" smtClean="0"/>
              <a:t>			* Auslösen der Stanze</a:t>
            </a:r>
            <a:endParaRPr lang="de-AT" sz="2000" dirty="0"/>
          </a:p>
        </p:txBody>
      </p:sp>
      <p:pic>
        <p:nvPicPr>
          <p:cNvPr id="4" name="Grafik 3" descr="diag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772816"/>
            <a:ext cx="2448272" cy="4536504"/>
          </a:xfrm>
          <a:prstGeom prst="rect">
            <a:avLst/>
          </a:prstGeom>
        </p:spPr>
      </p:pic>
      <p:pic>
        <p:nvPicPr>
          <p:cNvPr id="5" name="Grafik 4" descr="diag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6096" y="4005064"/>
            <a:ext cx="2767584" cy="23317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514350" indent="-514350" algn="ctr">
              <a:buNone/>
            </a:pPr>
            <a:r>
              <a:rPr lang="de-DE" sz="2400" u="sng" dirty="0" smtClean="0"/>
              <a:t>Diagnostische </a:t>
            </a:r>
            <a:r>
              <a:rPr lang="de-DE" sz="2400" u="sng" dirty="0" err="1" smtClean="0"/>
              <a:t>Mammachirurgie</a:t>
            </a:r>
            <a:endParaRPr lang="de-DE" sz="2400" u="sng" dirty="0" smtClean="0"/>
          </a:p>
          <a:p>
            <a:pPr marL="514350" indent="-514350">
              <a:buNone/>
            </a:pPr>
            <a:r>
              <a:rPr lang="de-DE" sz="1800" dirty="0" smtClean="0"/>
              <a:t>Offene Biopsie nach Drahtmarkierung</a:t>
            </a:r>
          </a:p>
          <a:p>
            <a:pPr marL="514350" indent="-514350">
              <a:buFont typeface="Arial" charset="0"/>
              <a:buChar char="•"/>
            </a:pPr>
            <a:r>
              <a:rPr lang="de-DE" sz="1800" dirty="0" smtClean="0"/>
              <a:t>Bei fehlendem Zugang für</a:t>
            </a:r>
          </a:p>
          <a:p>
            <a:pPr marL="514350" indent="-514350">
              <a:buNone/>
            </a:pPr>
            <a:r>
              <a:rPr lang="de-DE" sz="1800" dirty="0" smtClean="0"/>
              <a:t>	</a:t>
            </a:r>
            <a:r>
              <a:rPr lang="de-DE" sz="1800" dirty="0" err="1" smtClean="0"/>
              <a:t>Corebiopsie</a:t>
            </a:r>
            <a:r>
              <a:rPr lang="de-DE" sz="1800" dirty="0" smtClean="0"/>
              <a:t>/Vakuumbiopsie</a:t>
            </a:r>
          </a:p>
          <a:p>
            <a:pPr marL="514350" indent="-514350">
              <a:buNone/>
            </a:pPr>
            <a:endParaRPr lang="de-DE" sz="1800" dirty="0" smtClean="0"/>
          </a:p>
          <a:p>
            <a:pPr marL="514350" indent="-514350">
              <a:buFont typeface="Arial" charset="0"/>
              <a:buChar char="•"/>
            </a:pPr>
            <a:r>
              <a:rPr lang="de-DE" sz="1800" dirty="0" smtClean="0"/>
              <a:t>Bei diskrepanten Befund </a:t>
            </a:r>
          </a:p>
          <a:p>
            <a:pPr marL="514350" indent="-514350">
              <a:buNone/>
            </a:pPr>
            <a:r>
              <a:rPr lang="de-DE" sz="1800" dirty="0" smtClean="0"/>
              <a:t>	zwischen Histologie/</a:t>
            </a:r>
            <a:r>
              <a:rPr lang="de-DE" sz="1800" dirty="0" err="1" smtClean="0"/>
              <a:t>Bildgebung</a:t>
            </a:r>
            <a:endParaRPr lang="de-DE" sz="1800" dirty="0" smtClean="0"/>
          </a:p>
          <a:p>
            <a:pPr marL="514350" indent="-514350">
              <a:buNone/>
            </a:pPr>
            <a:endParaRPr lang="de-DE" sz="1800" dirty="0" smtClean="0"/>
          </a:p>
          <a:p>
            <a:pPr marL="514350" indent="-514350">
              <a:buFont typeface="Arial" charset="0"/>
              <a:buChar char="•"/>
            </a:pPr>
            <a:r>
              <a:rPr lang="de-DE" sz="1800" u="sng" dirty="0" smtClean="0"/>
              <a:t>Bei nicht tastbaren Befunden</a:t>
            </a:r>
          </a:p>
          <a:p>
            <a:pPr marL="514350" indent="-514350">
              <a:buNone/>
            </a:pPr>
            <a:r>
              <a:rPr lang="de-DE" sz="1800" dirty="0" smtClean="0"/>
              <a:t>	</a:t>
            </a:r>
            <a:r>
              <a:rPr lang="de-DE" sz="1800" u="sng" dirty="0" smtClean="0"/>
              <a:t>Drahtmarkierung</a:t>
            </a:r>
          </a:p>
          <a:p>
            <a:pPr marL="514350" indent="-514350">
              <a:buNone/>
            </a:pPr>
            <a:endParaRPr lang="de-AT" sz="2400" dirty="0"/>
          </a:p>
        </p:txBody>
      </p:sp>
      <p:pic>
        <p:nvPicPr>
          <p:cNvPr id="4" name="Grafik 3" descr="diagn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556792"/>
            <a:ext cx="2581656" cy="5131704"/>
          </a:xfrm>
          <a:prstGeom prst="rect">
            <a:avLst/>
          </a:prstGeom>
        </p:spPr>
      </p:pic>
      <p:pic>
        <p:nvPicPr>
          <p:cNvPr id="5" name="Grafik 4" descr="diagn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4437112"/>
            <a:ext cx="3024336" cy="208823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sz="2400" u="sng" dirty="0" smtClean="0"/>
              <a:t>Therapeutische </a:t>
            </a:r>
            <a:r>
              <a:rPr lang="de-DE" sz="2400" u="sng" dirty="0" err="1" smtClean="0"/>
              <a:t>Mammachirurgie</a:t>
            </a:r>
            <a:endParaRPr lang="de-DE" sz="2400" u="sng" dirty="0" smtClean="0"/>
          </a:p>
          <a:p>
            <a:pPr marL="0" indent="0" algn="ctr">
              <a:buNone/>
            </a:pPr>
            <a:endParaRPr lang="de-DE" sz="2400" dirty="0"/>
          </a:p>
          <a:p>
            <a:pPr marL="0" indent="0">
              <a:buNone/>
            </a:pPr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 smtClean="0"/>
              <a:t>Ziel: Kurative oder (palliative) operative Therapie von benignen oder malignen </a:t>
            </a:r>
            <a:r>
              <a:rPr lang="de-DE" sz="2400" dirty="0" err="1" smtClean="0"/>
              <a:t>Mammaerkrankungen</a:t>
            </a:r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xmlns="" val="4018147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sz="2400" dirty="0" smtClean="0"/>
              <a:t>Operation von benignen </a:t>
            </a:r>
            <a:r>
              <a:rPr lang="de-DE" sz="2400" dirty="0" err="1" smtClean="0"/>
              <a:t>Mammabefunden</a:t>
            </a:r>
            <a:endParaRPr lang="de-DE" sz="2400" dirty="0" smtClean="0"/>
          </a:p>
          <a:p>
            <a:pPr>
              <a:buNone/>
            </a:pPr>
            <a:r>
              <a:rPr lang="de-DE" sz="2000" dirty="0" smtClean="0"/>
              <a:t>Instrumentarium</a:t>
            </a:r>
            <a:endParaRPr lang="de-DE" sz="2000" dirty="0"/>
          </a:p>
        </p:txBody>
      </p:sp>
      <p:pic>
        <p:nvPicPr>
          <p:cNvPr id="6" name="Grafik 5" descr="SAM_09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772816"/>
            <a:ext cx="8280920" cy="46085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sz="2000" dirty="0" smtClean="0"/>
              <a:t>Instrumentarium</a:t>
            </a:r>
          </a:p>
          <a:p>
            <a:pPr>
              <a:buNone/>
            </a:pPr>
            <a:r>
              <a:rPr lang="de-DE" sz="2000" dirty="0" smtClean="0"/>
              <a:t>Gewebspräparation:</a:t>
            </a:r>
          </a:p>
          <a:p>
            <a:pPr>
              <a:buFont typeface="Arial" charset="0"/>
              <a:buChar char="•"/>
            </a:pPr>
            <a:r>
              <a:rPr lang="de-DE" sz="2000" dirty="0" smtClean="0"/>
              <a:t>Skalpell</a:t>
            </a:r>
          </a:p>
          <a:p>
            <a:pPr>
              <a:buFont typeface="Arial" charset="0"/>
              <a:buChar char="•"/>
            </a:pPr>
            <a:r>
              <a:rPr lang="de-DE" sz="2000" dirty="0" smtClean="0"/>
              <a:t>Schere</a:t>
            </a:r>
          </a:p>
          <a:p>
            <a:pPr>
              <a:buFont typeface="Arial" charset="0"/>
              <a:buChar char="•"/>
            </a:pPr>
            <a:r>
              <a:rPr lang="de-DE" sz="2000" dirty="0" smtClean="0"/>
              <a:t>Elektroskalpell monopolar</a:t>
            </a:r>
          </a:p>
          <a:p>
            <a:pPr>
              <a:buFont typeface="Arial" charset="0"/>
              <a:buChar char="•"/>
            </a:pPr>
            <a:r>
              <a:rPr lang="de-DE" sz="2000" dirty="0" smtClean="0"/>
              <a:t>Schere bipolar</a:t>
            </a:r>
          </a:p>
          <a:p>
            <a:pPr>
              <a:buFont typeface="Arial" charset="0"/>
              <a:buChar char="•"/>
            </a:pPr>
            <a:r>
              <a:rPr lang="de-DE" sz="2000" dirty="0" err="1" smtClean="0"/>
              <a:t>Ligasure</a:t>
            </a:r>
            <a:endParaRPr lang="de-DE" sz="2000" dirty="0" smtClean="0"/>
          </a:p>
          <a:p>
            <a:pPr>
              <a:buFont typeface="Arial" charset="0"/>
              <a:buChar char="•"/>
            </a:pPr>
            <a:r>
              <a:rPr lang="de-DE" sz="2000" dirty="0" err="1" smtClean="0"/>
              <a:t>Ultracision</a:t>
            </a:r>
            <a:endParaRPr lang="de-DE" sz="2000" dirty="0" smtClean="0"/>
          </a:p>
          <a:p>
            <a:pPr>
              <a:buFont typeface="Arial" charset="0"/>
              <a:buChar char="•"/>
            </a:pPr>
            <a:r>
              <a:rPr lang="de-DE" sz="2000" dirty="0" err="1" smtClean="0"/>
              <a:t>Argonlaser</a:t>
            </a:r>
            <a:endParaRPr lang="de-AT" sz="2000" dirty="0"/>
          </a:p>
        </p:txBody>
      </p:sp>
      <p:pic>
        <p:nvPicPr>
          <p:cNvPr id="4" name="Grafik 3" descr="ISO_CE_FDA_510_k_Electrosurgical_font.jpg_120x1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96336" y="2636912"/>
            <a:ext cx="1368152" cy="1052736"/>
          </a:xfrm>
          <a:prstGeom prst="rect">
            <a:avLst/>
          </a:prstGeom>
        </p:spPr>
      </p:pic>
      <p:pic>
        <p:nvPicPr>
          <p:cNvPr id="5" name="Grafik 4" descr="Martor-Metall-Skalpell-3646-fu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1268760"/>
            <a:ext cx="1244744" cy="936104"/>
          </a:xfrm>
          <a:prstGeom prst="rect">
            <a:avLst/>
          </a:prstGeom>
        </p:spPr>
      </p:pic>
      <p:pic>
        <p:nvPicPr>
          <p:cNvPr id="8" name="Grafik 7" descr="_font_b_Colorado_b_font_font.jpg_120x1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40352" y="1628800"/>
            <a:ext cx="1052736" cy="980728"/>
          </a:xfrm>
          <a:prstGeom prst="rect">
            <a:avLst/>
          </a:prstGeom>
        </p:spPr>
      </p:pic>
      <p:pic>
        <p:nvPicPr>
          <p:cNvPr id="9" name="Grafik 8" descr="force-triverse-electrosurgical-device-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6056" y="2060848"/>
            <a:ext cx="2114550" cy="1524000"/>
          </a:xfrm>
          <a:prstGeom prst="rect">
            <a:avLst/>
          </a:prstGeom>
        </p:spPr>
      </p:pic>
      <p:cxnSp>
        <p:nvCxnSpPr>
          <p:cNvPr id="11" name="Gerade Verbindung mit Pfeil 10"/>
          <p:cNvCxnSpPr/>
          <p:nvPr/>
        </p:nvCxnSpPr>
        <p:spPr>
          <a:xfrm>
            <a:off x="1835696" y="1916832"/>
            <a:ext cx="1800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>
            <a:off x="3707904" y="2708920"/>
            <a:ext cx="20162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sz="2000" dirty="0" smtClean="0"/>
              <a:t>Instrumentarium</a:t>
            </a:r>
          </a:p>
          <a:p>
            <a:pPr>
              <a:buNone/>
            </a:pPr>
            <a:r>
              <a:rPr lang="de-DE" sz="2000" dirty="0" smtClean="0"/>
              <a:t>Drainage</a:t>
            </a:r>
          </a:p>
          <a:p>
            <a:pPr>
              <a:buNone/>
            </a:pPr>
            <a:endParaRPr lang="de-DE" sz="2000" dirty="0" smtClean="0"/>
          </a:p>
          <a:p>
            <a:pPr>
              <a:buNone/>
            </a:pPr>
            <a:r>
              <a:rPr lang="de-DE" sz="2000" dirty="0" err="1" smtClean="0"/>
              <a:t>Mammaoperationen</a:t>
            </a:r>
            <a:r>
              <a:rPr lang="de-DE" sz="2000" dirty="0" smtClean="0"/>
              <a:t> gehören zu den am häufigsten </a:t>
            </a:r>
            <a:r>
              <a:rPr lang="de-DE" sz="2000" dirty="0" err="1" smtClean="0"/>
              <a:t>hämatombedingt</a:t>
            </a:r>
            <a:r>
              <a:rPr lang="de-DE" sz="2000" dirty="0" smtClean="0"/>
              <a:t>-</a:t>
            </a:r>
          </a:p>
          <a:p>
            <a:pPr>
              <a:buNone/>
            </a:pPr>
            <a:r>
              <a:rPr lang="de-DE" sz="2000" dirty="0" smtClean="0"/>
              <a:t>revisionspflichtigen Operationen am weiblichen Körper (2-5%)!</a:t>
            </a:r>
          </a:p>
          <a:p>
            <a:pPr>
              <a:buNone/>
            </a:pPr>
            <a:endParaRPr lang="de-DE" sz="2000" dirty="0" smtClean="0"/>
          </a:p>
          <a:p>
            <a:pPr>
              <a:buNone/>
            </a:pPr>
            <a:r>
              <a:rPr lang="de-DE" sz="2800" dirty="0" smtClean="0"/>
              <a:t>Drainage!</a:t>
            </a:r>
          </a:p>
          <a:p>
            <a:pPr>
              <a:buNone/>
            </a:pPr>
            <a:r>
              <a:rPr lang="de-DE" sz="2800" dirty="0" smtClean="0"/>
              <a:t>Kompressionsverband!</a:t>
            </a:r>
          </a:p>
          <a:p>
            <a:pPr>
              <a:buNone/>
            </a:pPr>
            <a:endParaRPr lang="de-DE" sz="2800" dirty="0" smtClean="0"/>
          </a:p>
          <a:p>
            <a:pPr>
              <a:buNone/>
            </a:pPr>
            <a:r>
              <a:rPr lang="de-DE" sz="2800" dirty="0" smtClean="0"/>
              <a:t>								</a:t>
            </a:r>
            <a:r>
              <a:rPr lang="de-DE" sz="1600" dirty="0" smtClean="0"/>
              <a:t>Kapillardrains = </a:t>
            </a:r>
          </a:p>
          <a:p>
            <a:pPr>
              <a:buNone/>
            </a:pPr>
            <a:r>
              <a:rPr lang="de-DE" sz="1600" dirty="0" smtClean="0"/>
              <a:t>	</a:t>
            </a:r>
            <a:r>
              <a:rPr lang="de-DE" sz="1600" dirty="0" smtClean="0"/>
              <a:t>							Blake Drain</a:t>
            </a:r>
            <a:endParaRPr lang="de-DE" sz="2800" dirty="0" smtClean="0"/>
          </a:p>
        </p:txBody>
      </p:sp>
      <p:pic>
        <p:nvPicPr>
          <p:cNvPr id="4" name="Grafik 3" descr="Blake_Drai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9992" y="4725144"/>
            <a:ext cx="2292871" cy="1696988"/>
          </a:xfrm>
          <a:prstGeom prst="rect">
            <a:avLst/>
          </a:prstGeom>
        </p:spPr>
      </p:pic>
      <p:pic>
        <p:nvPicPr>
          <p:cNvPr id="5" name="Grafik 4" descr="gr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2780928"/>
            <a:ext cx="3997465" cy="17478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DE" sz="2400" u="sng" dirty="0" smtClean="0"/>
              <a:t>Operation von benignen </a:t>
            </a:r>
            <a:r>
              <a:rPr lang="de-DE" sz="2400" u="sng" dirty="0" err="1" smtClean="0"/>
              <a:t>Mammabefunden</a:t>
            </a:r>
            <a:endParaRPr lang="de-DE" sz="2400" u="sng" dirty="0" smtClean="0"/>
          </a:p>
          <a:p>
            <a:pPr>
              <a:buNone/>
            </a:pPr>
            <a:endParaRPr lang="de-DE" sz="2400" dirty="0"/>
          </a:p>
          <a:p>
            <a:pPr>
              <a:buNone/>
            </a:pPr>
            <a:r>
              <a:rPr lang="de-DE" sz="2000" dirty="0" smtClean="0"/>
              <a:t>Voraussetzung: Vorliegende benigne Stanzbiopsie!</a:t>
            </a:r>
          </a:p>
          <a:p>
            <a:pPr marL="0" indent="0">
              <a:buNone/>
            </a:pPr>
            <a:r>
              <a:rPr lang="de-DE" sz="2000" dirty="0" smtClean="0"/>
              <a:t>I.   Schnittführung möglichst kosmetisch</a:t>
            </a:r>
          </a:p>
          <a:p>
            <a:pPr marL="0" indent="0">
              <a:buNone/>
            </a:pPr>
            <a:r>
              <a:rPr lang="de-DE" sz="2000" dirty="0" smtClean="0"/>
              <a:t>     günstig: </a:t>
            </a:r>
            <a:r>
              <a:rPr lang="de-DE" sz="2000" dirty="0" err="1" smtClean="0"/>
              <a:t>Arolenrand</a:t>
            </a:r>
            <a:r>
              <a:rPr lang="de-DE" sz="2000" dirty="0" smtClean="0"/>
              <a:t>, laterale/</a:t>
            </a:r>
            <a:r>
              <a:rPr lang="de-DE" sz="2000" dirty="0" err="1" smtClean="0"/>
              <a:t>submammäre</a:t>
            </a:r>
            <a:endParaRPr lang="de-DE" sz="2000" dirty="0" smtClean="0"/>
          </a:p>
          <a:p>
            <a:pPr marL="0" indent="0">
              <a:buNone/>
            </a:pPr>
            <a:r>
              <a:rPr lang="de-DE" sz="2000" dirty="0"/>
              <a:t> </a:t>
            </a:r>
            <a:r>
              <a:rPr lang="de-DE" sz="2000" dirty="0" smtClean="0"/>
              <a:t>    Umschlagsfalte</a:t>
            </a:r>
          </a:p>
          <a:p>
            <a:pPr marL="0" indent="0">
              <a:buNone/>
            </a:pPr>
            <a:r>
              <a:rPr lang="de-DE" sz="2000" dirty="0" smtClean="0"/>
              <a:t>II.  Tumorektomie entlang der (Pseudo)</a:t>
            </a:r>
            <a:r>
              <a:rPr lang="de-DE" sz="2000" dirty="0" err="1" smtClean="0"/>
              <a:t>kapsel</a:t>
            </a:r>
            <a:endParaRPr lang="de-DE" sz="2000" dirty="0" smtClean="0"/>
          </a:p>
          <a:p>
            <a:pPr marL="0" indent="0">
              <a:buNone/>
            </a:pPr>
            <a:r>
              <a:rPr lang="de-DE" sz="2000" dirty="0" smtClean="0"/>
              <a:t>III. Meist keine Defektdeckung notwendig!</a:t>
            </a:r>
          </a:p>
          <a:p>
            <a:pPr marL="0" indent="0">
              <a:buNone/>
            </a:pPr>
            <a:r>
              <a:rPr lang="de-DE" sz="2000" dirty="0" smtClean="0"/>
              <a:t>IV. Zweischichtiger Hautverschluss </a:t>
            </a:r>
          </a:p>
          <a:p>
            <a:pPr marL="0" indent="0">
              <a:buNone/>
            </a:pPr>
            <a:r>
              <a:rPr lang="de-DE" sz="2000" dirty="0"/>
              <a:t> </a:t>
            </a:r>
            <a:r>
              <a:rPr lang="de-DE" sz="2000" dirty="0" smtClean="0"/>
              <a:t>    (</a:t>
            </a:r>
            <a:r>
              <a:rPr lang="de-DE" sz="2000" dirty="0" err="1" smtClean="0"/>
              <a:t>Corium</a:t>
            </a:r>
            <a:r>
              <a:rPr lang="de-DE" sz="2000" dirty="0" smtClean="0"/>
              <a:t>-/</a:t>
            </a:r>
            <a:r>
              <a:rPr lang="de-DE" sz="2000" dirty="0" err="1" smtClean="0"/>
              <a:t>Intracutannaht</a:t>
            </a:r>
            <a:r>
              <a:rPr lang="de-DE" sz="2000" dirty="0" smtClean="0"/>
              <a:t>)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8144" y="2420888"/>
            <a:ext cx="2465832" cy="306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8214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DE" sz="2400" u="sng" dirty="0" smtClean="0"/>
              <a:t>Operation von benignen </a:t>
            </a:r>
            <a:r>
              <a:rPr lang="de-DE" sz="2400" u="sng" dirty="0" err="1" smtClean="0"/>
              <a:t>Mammabefunden</a:t>
            </a:r>
            <a:endParaRPr lang="de-DE" sz="2400" u="sng" dirty="0" smtClean="0"/>
          </a:p>
          <a:p>
            <a:pPr>
              <a:buNone/>
            </a:pPr>
            <a:r>
              <a:rPr lang="de-DE" sz="2000" u="sng" dirty="0" smtClean="0"/>
              <a:t>Operative </a:t>
            </a:r>
            <a:r>
              <a:rPr lang="de-DE" sz="2000" u="sng" dirty="0" err="1" smtClean="0"/>
              <a:t>Mammaabszesstherapie</a:t>
            </a:r>
            <a:endParaRPr lang="de-DE" sz="2000" u="sng" dirty="0" smtClean="0"/>
          </a:p>
          <a:p>
            <a:pPr>
              <a:buNone/>
            </a:pPr>
            <a:endParaRPr lang="de-DE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de-DE" sz="2000" dirty="0" smtClean="0"/>
              <a:t>Inzision – Gegeninzision (Kosmetik!)</a:t>
            </a:r>
          </a:p>
          <a:p>
            <a:pPr marL="514350" indent="-514350">
              <a:buAutoNum type="arabicPeriod"/>
            </a:pPr>
            <a:r>
              <a:rPr lang="de-DE" sz="2000" dirty="0" smtClean="0"/>
              <a:t>Bakteriologische </a:t>
            </a:r>
            <a:r>
              <a:rPr lang="de-DE" sz="2000" dirty="0" err="1" smtClean="0"/>
              <a:t>Abstrichabnahme</a:t>
            </a:r>
            <a:r>
              <a:rPr lang="de-DE" sz="2000" dirty="0" smtClean="0"/>
              <a:t>!</a:t>
            </a:r>
          </a:p>
          <a:p>
            <a:pPr marL="514350" indent="-514350">
              <a:buAutoNum type="arabicPeriod"/>
            </a:pPr>
            <a:r>
              <a:rPr lang="de-DE" sz="2000" dirty="0" smtClean="0"/>
              <a:t>Durchtrennung aller Membranen</a:t>
            </a:r>
          </a:p>
          <a:p>
            <a:pPr marL="0" indent="0">
              <a:buNone/>
            </a:pPr>
            <a:r>
              <a:rPr lang="de-DE" sz="2000" dirty="0" smtClean="0"/>
              <a:t>         (Scharfer Löffel)</a:t>
            </a:r>
          </a:p>
          <a:p>
            <a:pPr marL="457200" indent="-457200">
              <a:buAutoNum type="arabicPeriod" startAt="4"/>
            </a:pPr>
            <a:r>
              <a:rPr lang="de-DE" sz="2000" dirty="0" smtClean="0"/>
              <a:t> Biopsie der </a:t>
            </a:r>
            <a:r>
              <a:rPr lang="de-DE" sz="2000" dirty="0" err="1" smtClean="0"/>
              <a:t>Abszessmembran</a:t>
            </a:r>
            <a:endParaRPr lang="de-DE" sz="2000" dirty="0" smtClean="0"/>
          </a:p>
          <a:p>
            <a:pPr marL="0" indent="0">
              <a:buNone/>
            </a:pPr>
            <a:r>
              <a:rPr lang="de-DE" sz="2000" dirty="0"/>
              <a:t> </a:t>
            </a:r>
            <a:r>
              <a:rPr lang="de-DE" sz="2000" dirty="0" smtClean="0"/>
              <a:t>        (Malignitätsausschluss)</a:t>
            </a:r>
          </a:p>
          <a:p>
            <a:pPr marL="457200" indent="-457200">
              <a:buAutoNum type="arabicPeriod" startAt="5"/>
            </a:pPr>
            <a:r>
              <a:rPr lang="de-DE" sz="2000" dirty="0" smtClean="0"/>
              <a:t> Spülung (NaCl, </a:t>
            </a:r>
            <a:r>
              <a:rPr lang="de-DE" sz="2000" dirty="0" err="1" smtClean="0"/>
              <a:t>Betaisodona</a:t>
            </a:r>
            <a:r>
              <a:rPr lang="de-DE" sz="2000" dirty="0" smtClean="0"/>
              <a:t>, etc.)</a:t>
            </a:r>
          </a:p>
          <a:p>
            <a:pPr marL="457200" indent="-457200">
              <a:buAutoNum type="arabicPeriod" startAt="5"/>
            </a:pPr>
            <a:r>
              <a:rPr lang="de-DE" sz="2000" dirty="0" smtClean="0"/>
              <a:t> Drainage (Streifen, Lasche, </a:t>
            </a:r>
            <a:r>
              <a:rPr lang="de-DE" sz="2000" dirty="0" err="1" smtClean="0"/>
              <a:t>Penrose</a:t>
            </a:r>
            <a:r>
              <a:rPr lang="de-DE" sz="2000" dirty="0" smtClean="0"/>
              <a:t>-Drain)</a:t>
            </a:r>
          </a:p>
          <a:p>
            <a:pPr marL="457200" indent="-457200">
              <a:buAutoNum type="arabicPeriod" startAt="5"/>
            </a:pPr>
            <a:r>
              <a:rPr lang="de-DE" sz="2000" dirty="0" smtClean="0"/>
              <a:t> Offene Ausbehandlung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4128" y="1486901"/>
            <a:ext cx="2606040" cy="413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8171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sz="2400" dirty="0" smtClean="0"/>
              <a:t>Operation von malignen </a:t>
            </a:r>
            <a:r>
              <a:rPr lang="de-DE" sz="2400" dirty="0" err="1" smtClean="0"/>
              <a:t>Mammabefunden</a:t>
            </a:r>
            <a:endParaRPr lang="de-DE" sz="2400" dirty="0" smtClean="0"/>
          </a:p>
          <a:p>
            <a:pPr>
              <a:buNone/>
            </a:pPr>
            <a:r>
              <a:rPr lang="de-DE" sz="2000" dirty="0" smtClean="0"/>
              <a:t>Instrumentarium</a:t>
            </a:r>
            <a:endParaRPr lang="de-DE" sz="2000" dirty="0"/>
          </a:p>
        </p:txBody>
      </p:sp>
      <p:pic>
        <p:nvPicPr>
          <p:cNvPr id="4" name="Grafik 3" descr="SAM_092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772816"/>
            <a:ext cx="8424936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3440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u="sng" dirty="0" smtClean="0"/>
              <a:t>Operation von malignen Befunden – </a:t>
            </a:r>
            <a:r>
              <a:rPr lang="de-AT" sz="2400" u="sng" dirty="0" err="1" smtClean="0"/>
              <a:t>Mammakarzinomchirurgie</a:t>
            </a:r>
            <a:endParaRPr lang="de-AT" sz="2400" u="sng" dirty="0" smtClean="0"/>
          </a:p>
          <a:p>
            <a:pPr marL="0" indent="0">
              <a:buNone/>
            </a:pPr>
            <a:r>
              <a:rPr lang="de-AT" sz="2400" dirty="0" smtClean="0"/>
              <a:t>I. </a:t>
            </a:r>
            <a:r>
              <a:rPr lang="de-AT" sz="2400" u="sng" dirty="0" smtClean="0"/>
              <a:t>Mastektomie – </a:t>
            </a:r>
            <a:r>
              <a:rPr lang="de-AT" sz="2400" u="sng" dirty="0" err="1" smtClean="0"/>
              <a:t>Ablatio</a:t>
            </a:r>
            <a:r>
              <a:rPr lang="de-AT" sz="2400" u="sng" dirty="0" smtClean="0"/>
              <a:t> </a:t>
            </a:r>
            <a:r>
              <a:rPr lang="de-AT" sz="2400" u="sng" dirty="0" err="1" smtClean="0"/>
              <a:t>mammae</a:t>
            </a:r>
            <a:r>
              <a:rPr lang="de-AT" sz="2400" u="sng" dirty="0" smtClean="0"/>
              <a:t> – 15-20%</a:t>
            </a:r>
            <a:r>
              <a:rPr lang="de-AT" sz="2400" dirty="0" smtClean="0"/>
              <a:t>:</a:t>
            </a:r>
          </a:p>
          <a:p>
            <a:pPr marL="0" indent="0">
              <a:buNone/>
            </a:pPr>
            <a:r>
              <a:rPr lang="de-AT" sz="2000" dirty="0" smtClean="0"/>
              <a:t>a. </a:t>
            </a:r>
            <a:r>
              <a:rPr lang="de-AT" sz="2000" u="sng" dirty="0" smtClean="0"/>
              <a:t>Radikale Mastektomie</a:t>
            </a:r>
            <a:r>
              <a:rPr lang="de-AT" sz="2000" dirty="0" smtClean="0"/>
              <a:t>: Entfernung von Brust, M. </a:t>
            </a:r>
            <a:r>
              <a:rPr lang="de-AT" sz="2000" dirty="0" err="1" smtClean="0"/>
              <a:t>pectoralis</a:t>
            </a:r>
            <a:r>
              <a:rPr lang="de-AT" sz="2000" dirty="0" smtClean="0"/>
              <a:t> </a:t>
            </a:r>
            <a:r>
              <a:rPr lang="de-AT" sz="2000" dirty="0" err="1" smtClean="0"/>
              <a:t>major</a:t>
            </a:r>
            <a:r>
              <a:rPr lang="de-AT" sz="2000" dirty="0"/>
              <a:t> </a:t>
            </a:r>
            <a:r>
              <a:rPr lang="de-AT" sz="2000" dirty="0" smtClean="0"/>
              <a:t>und der  </a:t>
            </a:r>
          </a:p>
          <a:p>
            <a:pPr marL="0" indent="0">
              <a:buNone/>
            </a:pPr>
            <a:r>
              <a:rPr lang="de-AT" sz="2000" dirty="0"/>
              <a:t> </a:t>
            </a:r>
            <a:r>
              <a:rPr lang="de-AT" sz="2000" dirty="0" smtClean="0"/>
              <a:t>    gleichseitigen </a:t>
            </a:r>
            <a:r>
              <a:rPr lang="de-AT" sz="2000" dirty="0" err="1" smtClean="0"/>
              <a:t>axillären</a:t>
            </a:r>
            <a:r>
              <a:rPr lang="de-AT" sz="2000" dirty="0" smtClean="0"/>
              <a:t> Lymphknoten – heute nur noch Ausnahme!</a:t>
            </a:r>
          </a:p>
          <a:p>
            <a:pPr marL="0" indent="0">
              <a:buNone/>
            </a:pPr>
            <a:r>
              <a:rPr lang="de-AT" sz="2000" dirty="0" smtClean="0"/>
              <a:t>b. </a:t>
            </a:r>
            <a:r>
              <a:rPr lang="de-AT" sz="2000" u="sng" dirty="0" smtClean="0"/>
              <a:t>Modifiziert Radikale Mastektomie (MRM)</a:t>
            </a:r>
            <a:r>
              <a:rPr lang="de-AT" sz="2000" dirty="0" smtClean="0"/>
              <a:t>: Entfernung von Brustdrüse mit  </a:t>
            </a:r>
          </a:p>
          <a:p>
            <a:pPr marL="0" indent="0">
              <a:buNone/>
            </a:pPr>
            <a:r>
              <a:rPr lang="de-AT" sz="2000" dirty="0"/>
              <a:t> </a:t>
            </a:r>
            <a:r>
              <a:rPr lang="de-AT" sz="2000" dirty="0" smtClean="0"/>
              <a:t>    </a:t>
            </a:r>
            <a:r>
              <a:rPr lang="de-AT" sz="2000" dirty="0" err="1" smtClean="0"/>
              <a:t>axillären</a:t>
            </a:r>
            <a:r>
              <a:rPr lang="de-AT" sz="2000" dirty="0" smtClean="0"/>
              <a:t> Lymphknoten</a:t>
            </a:r>
          </a:p>
          <a:p>
            <a:pPr marL="0" indent="0">
              <a:buNone/>
            </a:pPr>
            <a:r>
              <a:rPr lang="de-AT" sz="2000" dirty="0" smtClean="0"/>
              <a:t>c. </a:t>
            </a:r>
            <a:r>
              <a:rPr lang="de-AT" sz="2000" u="sng" dirty="0" err="1" smtClean="0"/>
              <a:t>Ablatio</a:t>
            </a:r>
            <a:r>
              <a:rPr lang="de-AT" sz="2000" u="sng" dirty="0" smtClean="0"/>
              <a:t> </a:t>
            </a:r>
            <a:r>
              <a:rPr lang="de-AT" sz="2000" u="sng" dirty="0" err="1" smtClean="0"/>
              <a:t>simplex</a:t>
            </a:r>
            <a:r>
              <a:rPr lang="de-AT" sz="2000" dirty="0" smtClean="0"/>
              <a:t>: Entfernung der Brustdrüse ohne Lymphknoten</a:t>
            </a:r>
          </a:p>
          <a:p>
            <a:pPr marL="0" indent="0">
              <a:buNone/>
            </a:pPr>
            <a:r>
              <a:rPr lang="de-AT" sz="2000" dirty="0" smtClean="0"/>
              <a:t>d. </a:t>
            </a:r>
            <a:r>
              <a:rPr lang="de-AT" sz="2000" u="sng" dirty="0" smtClean="0"/>
              <a:t>Hautsparende Mastektomie – Skin-</a:t>
            </a:r>
            <a:r>
              <a:rPr lang="de-AT" sz="2000" u="sng" dirty="0" err="1" smtClean="0"/>
              <a:t>sparing</a:t>
            </a:r>
            <a:r>
              <a:rPr lang="de-AT" sz="2000" u="sng" dirty="0" smtClean="0"/>
              <a:t>-Mastektomie – SSM</a:t>
            </a:r>
            <a:r>
              <a:rPr lang="de-AT" sz="2000" dirty="0" smtClean="0"/>
              <a:t>:</a:t>
            </a:r>
          </a:p>
          <a:p>
            <a:pPr marL="0" indent="0">
              <a:buNone/>
            </a:pPr>
            <a:r>
              <a:rPr lang="de-AT" sz="2000" dirty="0"/>
              <a:t> </a:t>
            </a:r>
            <a:r>
              <a:rPr lang="de-AT" sz="2000" dirty="0" smtClean="0"/>
              <a:t>    Entfernung der gesamten Brustdrüse bei gleichzeitigem Erhalt von </a:t>
            </a:r>
          </a:p>
          <a:p>
            <a:pPr marL="0" indent="0">
              <a:buNone/>
            </a:pPr>
            <a:r>
              <a:rPr lang="de-AT" sz="2000" dirty="0"/>
              <a:t> </a:t>
            </a:r>
            <a:r>
              <a:rPr lang="de-AT" sz="2000" dirty="0" smtClean="0"/>
              <a:t>    möglichst viel Fetthautmantel für spätere/sofortige Brustrekonstruktion</a:t>
            </a:r>
          </a:p>
          <a:p>
            <a:pPr marL="0" indent="0">
              <a:buNone/>
            </a:pPr>
            <a:r>
              <a:rPr lang="de-AT" sz="2000" dirty="0" smtClean="0"/>
              <a:t>e. </a:t>
            </a:r>
            <a:r>
              <a:rPr lang="de-AT" sz="2000" u="sng" dirty="0" err="1" smtClean="0"/>
              <a:t>Nipple</a:t>
            </a:r>
            <a:r>
              <a:rPr lang="de-AT" sz="2000" u="sng" dirty="0" smtClean="0"/>
              <a:t>-</a:t>
            </a:r>
            <a:r>
              <a:rPr lang="de-AT" sz="2000" u="sng" dirty="0" err="1" smtClean="0"/>
              <a:t>sparing</a:t>
            </a:r>
            <a:r>
              <a:rPr lang="de-AT" sz="2000" u="sng" dirty="0" smtClean="0"/>
              <a:t>-Mastektomie – NSM</a:t>
            </a:r>
            <a:r>
              <a:rPr lang="de-AT" sz="2000" dirty="0" smtClean="0"/>
              <a:t>: Wie SSM nur mit Erhalt des Nippel-</a:t>
            </a:r>
          </a:p>
          <a:p>
            <a:pPr marL="0" indent="0">
              <a:buNone/>
            </a:pPr>
            <a:r>
              <a:rPr lang="de-AT" sz="2000" dirty="0"/>
              <a:t> </a:t>
            </a:r>
            <a:r>
              <a:rPr lang="de-AT" sz="2000" dirty="0" smtClean="0"/>
              <a:t>    </a:t>
            </a:r>
            <a:r>
              <a:rPr lang="de-AT" sz="2000" dirty="0" err="1" smtClean="0"/>
              <a:t>Areola</a:t>
            </a:r>
            <a:r>
              <a:rPr lang="de-AT" sz="2000" dirty="0" smtClean="0"/>
              <a:t>-Komplexes </a:t>
            </a:r>
          </a:p>
          <a:p>
            <a:pPr marL="0" indent="0">
              <a:buNone/>
            </a:pPr>
            <a:endParaRPr lang="de-AT" sz="2400" dirty="0" smtClean="0"/>
          </a:p>
          <a:p>
            <a:pPr marL="0" indent="0">
              <a:buNone/>
            </a:pPr>
            <a:endParaRPr lang="de-AT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marL="0" lvl="0" indent="0" algn="ctr">
              <a:buNone/>
            </a:pPr>
            <a:r>
              <a:rPr lang="de-AT" sz="2400" u="sng" dirty="0">
                <a:solidFill>
                  <a:prstClr val="black"/>
                </a:solidFill>
              </a:rPr>
              <a:t>Operation von malignen Befunden – </a:t>
            </a:r>
            <a:r>
              <a:rPr lang="de-AT" sz="2400" u="sng" dirty="0" err="1">
                <a:solidFill>
                  <a:prstClr val="black"/>
                </a:solidFill>
              </a:rPr>
              <a:t>Mammakarzinomchirurgie</a:t>
            </a:r>
            <a:endParaRPr lang="de-AT" sz="2400" u="sng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de-AT" sz="2000" dirty="0"/>
          </a:p>
          <a:p>
            <a:pPr marL="0" indent="0">
              <a:buNone/>
            </a:pPr>
            <a:r>
              <a:rPr lang="de-AT" sz="2000" dirty="0" smtClean="0"/>
              <a:t>Ad b: 				Ad c: </a:t>
            </a:r>
          </a:p>
          <a:p>
            <a:pPr marL="0" indent="0">
              <a:buNone/>
            </a:pPr>
            <a:endParaRPr lang="de-AT" sz="2000" dirty="0"/>
          </a:p>
          <a:p>
            <a:pPr marL="0" indent="0">
              <a:buNone/>
            </a:pPr>
            <a:endParaRPr lang="de-AT" sz="2000" dirty="0" smtClean="0"/>
          </a:p>
          <a:p>
            <a:pPr marL="0" indent="0">
              <a:buNone/>
            </a:pPr>
            <a:endParaRPr lang="de-AT" sz="2000" dirty="0"/>
          </a:p>
          <a:p>
            <a:pPr marL="0" indent="0">
              <a:buNone/>
            </a:pPr>
            <a:endParaRPr lang="de-AT" sz="2000" dirty="0" smtClean="0"/>
          </a:p>
          <a:p>
            <a:pPr marL="0" indent="0">
              <a:buNone/>
            </a:pPr>
            <a:endParaRPr lang="de-AT" sz="2000" dirty="0"/>
          </a:p>
          <a:p>
            <a:pPr marL="0" indent="0">
              <a:buNone/>
            </a:pPr>
            <a:r>
              <a:rPr lang="de-AT" sz="2000" dirty="0" smtClean="0"/>
              <a:t>Ad d: 				Ad </a:t>
            </a:r>
            <a:r>
              <a:rPr lang="de-AT" sz="2000" dirty="0" smtClean="0"/>
              <a:t>e: </a:t>
            </a:r>
            <a:endParaRPr lang="de-AT" sz="2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1776461"/>
            <a:ext cx="2788920" cy="177698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8740" y="1925813"/>
            <a:ext cx="2623620" cy="162763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59632" y="4005064"/>
            <a:ext cx="2788920" cy="165618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8740" y="4005064"/>
            <a:ext cx="2623620" cy="165618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AT" sz="2400" u="sng" dirty="0"/>
              <a:t>Operation von malignen Befunden – </a:t>
            </a:r>
            <a:r>
              <a:rPr lang="de-AT" sz="2400" u="sng" dirty="0" err="1" smtClean="0"/>
              <a:t>Mammakarzinomchirurgie</a:t>
            </a:r>
            <a:endParaRPr lang="de-AT" sz="2400" u="sng" dirty="0" smtClean="0"/>
          </a:p>
          <a:p>
            <a:pPr marL="0" indent="0" algn="ctr">
              <a:buNone/>
            </a:pPr>
            <a:r>
              <a:rPr lang="de-AT" sz="2400" u="sng" dirty="0" smtClean="0"/>
              <a:t>Brusterhaltende Operationen (BET) – </a:t>
            </a:r>
            <a:r>
              <a:rPr lang="de-AT" sz="2400" u="sng" dirty="0" smtClean="0">
                <a:solidFill>
                  <a:srgbClr val="FF0000"/>
                </a:solidFill>
              </a:rPr>
              <a:t>80-85%</a:t>
            </a:r>
            <a:endParaRPr lang="de-AT" sz="2400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de-AT" sz="2000" dirty="0" smtClean="0"/>
          </a:p>
          <a:p>
            <a:pPr marL="457200" indent="-457200">
              <a:buAutoNum type="alphaLcPeriod"/>
            </a:pPr>
            <a:r>
              <a:rPr lang="de-AT" sz="2000" dirty="0" smtClean="0"/>
              <a:t>Tumorektomie = </a:t>
            </a:r>
            <a:r>
              <a:rPr lang="de-AT" sz="2000" dirty="0" err="1" smtClean="0"/>
              <a:t>Lumpektomie</a:t>
            </a:r>
            <a:r>
              <a:rPr lang="de-AT" sz="2000" dirty="0" smtClean="0"/>
              <a:t> = Segmentresektion</a:t>
            </a:r>
          </a:p>
          <a:p>
            <a:pPr marL="457200" indent="-457200">
              <a:buAutoNum type="alphaLcPeriod"/>
            </a:pPr>
            <a:endParaRPr lang="de-AT" sz="2000" dirty="0"/>
          </a:p>
          <a:p>
            <a:pPr marL="457200" indent="-457200">
              <a:buAutoNum type="alphaLcPeriod"/>
            </a:pPr>
            <a:endParaRPr lang="de-AT" sz="2000" dirty="0" smtClean="0"/>
          </a:p>
          <a:p>
            <a:pPr marL="457200" indent="-457200">
              <a:buAutoNum type="alphaLcPeriod"/>
            </a:pPr>
            <a:endParaRPr lang="de-AT" sz="2000" dirty="0"/>
          </a:p>
          <a:p>
            <a:pPr marL="457200" indent="-457200">
              <a:buAutoNum type="alphaLcPeriod"/>
            </a:pPr>
            <a:endParaRPr lang="de-AT" sz="2000" dirty="0" smtClean="0"/>
          </a:p>
          <a:p>
            <a:pPr marL="457200" indent="-457200">
              <a:buAutoNum type="alphaLcPeriod"/>
            </a:pPr>
            <a:r>
              <a:rPr lang="de-AT" sz="2000" dirty="0" smtClean="0"/>
              <a:t>Quadrantektomie, Wide </a:t>
            </a:r>
            <a:r>
              <a:rPr lang="de-AT" sz="2000" dirty="0" err="1" smtClean="0"/>
              <a:t>Excision</a:t>
            </a:r>
            <a:r>
              <a:rPr lang="de-AT" sz="2000" dirty="0" smtClean="0"/>
              <a:t> (Tumor nimmt gesamten Quadranten ein)</a:t>
            </a:r>
          </a:p>
          <a:p>
            <a:pPr marL="457200" indent="-457200">
              <a:buAutoNum type="alphaLcPeriod"/>
            </a:pPr>
            <a:endParaRPr lang="de-AT" sz="2000" dirty="0"/>
          </a:p>
          <a:p>
            <a:pPr marL="457200" indent="-457200">
              <a:buAutoNum type="alphaLcPeriod"/>
            </a:pPr>
            <a:endParaRPr lang="de-AT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560" y="980727"/>
            <a:ext cx="8229600" cy="5544409"/>
          </a:xfrm>
        </p:spPr>
        <p:txBody>
          <a:bodyPr>
            <a:normAutofit fontScale="92500" lnSpcReduction="10000"/>
          </a:bodyPr>
          <a:lstStyle/>
          <a:p>
            <a:pPr marL="0" lvl="0" indent="0" algn="ctr">
              <a:buNone/>
            </a:pPr>
            <a:r>
              <a:rPr lang="de-AT" sz="2400" u="sng" dirty="0">
                <a:solidFill>
                  <a:prstClr val="black"/>
                </a:solidFill>
              </a:rPr>
              <a:t>Operation von malignen Befunden – </a:t>
            </a:r>
            <a:r>
              <a:rPr lang="de-AT" sz="2400" u="sng" dirty="0" err="1">
                <a:solidFill>
                  <a:prstClr val="black"/>
                </a:solidFill>
              </a:rPr>
              <a:t>Mammakarzinomchirurgie</a:t>
            </a:r>
            <a:endParaRPr lang="de-AT" sz="2400" u="sng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de-AT" sz="2400" u="sng" dirty="0">
                <a:solidFill>
                  <a:prstClr val="black"/>
                </a:solidFill>
              </a:rPr>
              <a:t>Brusterhaltende Operationen (BET</a:t>
            </a:r>
            <a:r>
              <a:rPr lang="de-AT" sz="2400" u="sng" dirty="0" smtClean="0">
                <a:solidFill>
                  <a:prstClr val="black"/>
                </a:solidFill>
              </a:rPr>
              <a:t>)</a:t>
            </a:r>
          </a:p>
          <a:p>
            <a:pPr marL="0" lvl="0" indent="0">
              <a:buNone/>
            </a:pPr>
            <a:endParaRPr lang="de-AT" sz="2000" dirty="0" smtClean="0"/>
          </a:p>
          <a:p>
            <a:pPr marL="0" lvl="0" indent="0">
              <a:buNone/>
            </a:pPr>
            <a:r>
              <a:rPr lang="de-AT" sz="2000" dirty="0" smtClean="0"/>
              <a:t>Verteilung von Mammakarzinomen:</a:t>
            </a:r>
          </a:p>
          <a:p>
            <a:pPr marL="0" lvl="0" indent="0">
              <a:buNone/>
            </a:pPr>
            <a:endParaRPr lang="de-AT" sz="2000" dirty="0"/>
          </a:p>
          <a:p>
            <a:pPr marL="0" lvl="0" indent="0">
              <a:buNone/>
            </a:pPr>
            <a:endParaRPr lang="de-AT" sz="2000" dirty="0" smtClean="0"/>
          </a:p>
          <a:p>
            <a:pPr marL="0" lvl="0" indent="0">
              <a:buNone/>
            </a:pPr>
            <a:endParaRPr lang="de-AT" sz="2000" dirty="0"/>
          </a:p>
          <a:p>
            <a:pPr marL="0" lvl="0" indent="0">
              <a:buNone/>
            </a:pPr>
            <a:endParaRPr lang="de-AT" sz="2000" dirty="0" smtClean="0"/>
          </a:p>
          <a:p>
            <a:pPr marL="0" lvl="0" indent="0">
              <a:buNone/>
            </a:pPr>
            <a:r>
              <a:rPr lang="de-AT" sz="2000" dirty="0" smtClean="0"/>
              <a:t>Schnittführung und Segmentresektion/Quadrantektomie:</a:t>
            </a:r>
          </a:p>
          <a:p>
            <a:pPr marL="0" lvl="0" indent="0">
              <a:buNone/>
            </a:pPr>
            <a:r>
              <a:rPr lang="de-AT" sz="2000" dirty="0" smtClean="0"/>
              <a:t>- Radiär-segmentförmige Resektion</a:t>
            </a:r>
          </a:p>
          <a:p>
            <a:pPr marL="0" lvl="0" indent="0">
              <a:buNone/>
            </a:pPr>
            <a:r>
              <a:rPr lang="de-AT" sz="2000" dirty="0" smtClean="0"/>
              <a:t>   des Tumorgebietes</a:t>
            </a:r>
          </a:p>
          <a:p>
            <a:pPr marL="0" lvl="0" indent="0">
              <a:buNone/>
            </a:pPr>
            <a:r>
              <a:rPr lang="de-AT" sz="2000" dirty="0" smtClean="0"/>
              <a:t>- Defektdeckung durch Mobilisierung</a:t>
            </a:r>
          </a:p>
          <a:p>
            <a:pPr marL="0" lvl="0" indent="0">
              <a:buNone/>
            </a:pPr>
            <a:r>
              <a:rPr lang="de-AT" sz="2000" dirty="0" smtClean="0"/>
              <a:t>   aus der Peripherie</a:t>
            </a:r>
          </a:p>
          <a:p>
            <a:pPr marL="0" lvl="0" indent="0">
              <a:buNone/>
            </a:pPr>
            <a:r>
              <a:rPr lang="de-AT" sz="2000" dirty="0" smtClean="0"/>
              <a:t>- Drainage</a:t>
            </a:r>
          </a:p>
          <a:p>
            <a:pPr marL="0" lvl="0" indent="0">
              <a:buNone/>
            </a:pPr>
            <a:r>
              <a:rPr lang="de-AT" sz="2000" dirty="0" smtClean="0"/>
              <a:t>- 2schichtiger Wundverschluss</a:t>
            </a:r>
          </a:p>
          <a:p>
            <a:pPr marL="0" lvl="0" indent="0">
              <a:buNone/>
            </a:pPr>
            <a:r>
              <a:rPr lang="de-AT" sz="2000" dirty="0" smtClean="0"/>
              <a:t>   (</a:t>
            </a:r>
            <a:r>
              <a:rPr lang="de-AT" sz="2000" dirty="0" err="1" smtClean="0"/>
              <a:t>Corium</a:t>
            </a:r>
            <a:r>
              <a:rPr lang="de-AT" sz="2000" dirty="0" smtClean="0"/>
              <a:t>-/</a:t>
            </a:r>
            <a:r>
              <a:rPr lang="de-AT" sz="2000" dirty="0" err="1" smtClean="0"/>
              <a:t>Intracutannaht</a:t>
            </a:r>
            <a:r>
              <a:rPr lang="de-AT" sz="2000" dirty="0" smtClean="0"/>
              <a:t>)</a:t>
            </a:r>
          </a:p>
          <a:p>
            <a:pPr marL="0" lvl="0" indent="0">
              <a:buNone/>
            </a:pPr>
            <a:r>
              <a:rPr lang="de-AT" sz="2000" dirty="0"/>
              <a:t> </a:t>
            </a:r>
            <a:r>
              <a:rPr lang="de-AT" sz="2000" dirty="0" smtClean="0"/>
              <a:t>      </a:t>
            </a:r>
            <a:endParaRPr lang="de-AT" sz="2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35496" y="2132856"/>
            <a:ext cx="1761368" cy="145250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35496" y="4005064"/>
            <a:ext cx="1773936" cy="242316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4005064"/>
            <a:ext cx="1419552" cy="2423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AT" sz="2400" dirty="0" err="1" smtClean="0"/>
              <a:t>Präaparatmarkierung</a:t>
            </a:r>
            <a:endParaRPr lang="de-AT" sz="2400" dirty="0" smtClean="0"/>
          </a:p>
          <a:p>
            <a:pPr marL="0" indent="0">
              <a:buNone/>
            </a:pPr>
            <a:endParaRPr lang="de-AT" sz="2400" dirty="0"/>
          </a:p>
          <a:p>
            <a:pPr>
              <a:buFontTx/>
              <a:buChar char="-"/>
            </a:pPr>
            <a:r>
              <a:rPr lang="de-AT" sz="2400" dirty="0" smtClean="0"/>
              <a:t>Für die Orientierung des </a:t>
            </a:r>
          </a:p>
          <a:p>
            <a:pPr marL="0" indent="0">
              <a:buNone/>
            </a:pPr>
            <a:r>
              <a:rPr lang="de-AT" sz="2400" dirty="0"/>
              <a:t> </a:t>
            </a:r>
            <a:r>
              <a:rPr lang="de-AT" sz="2400" dirty="0" smtClean="0"/>
              <a:t>    Pathologen unerlässlich</a:t>
            </a:r>
          </a:p>
          <a:p>
            <a:pPr marL="0" indent="0">
              <a:buNone/>
            </a:pPr>
            <a:endParaRPr lang="de-AT" sz="2400" dirty="0" smtClean="0"/>
          </a:p>
          <a:p>
            <a:pPr>
              <a:buFontTx/>
              <a:buChar char="-"/>
            </a:pPr>
            <a:r>
              <a:rPr lang="de-AT" sz="2400" dirty="0" smtClean="0"/>
              <a:t>3 Dimensional</a:t>
            </a:r>
          </a:p>
          <a:p>
            <a:pPr>
              <a:buFontTx/>
              <a:buChar char="-"/>
            </a:pPr>
            <a:endParaRPr lang="de-AT" sz="2400" dirty="0"/>
          </a:p>
          <a:p>
            <a:pPr>
              <a:buFontTx/>
              <a:buChar char="-"/>
            </a:pPr>
            <a:r>
              <a:rPr lang="de-AT" sz="2400" dirty="0" smtClean="0"/>
              <a:t>Mit Farbe (Tusche) oder</a:t>
            </a:r>
          </a:p>
          <a:p>
            <a:pPr marL="0" indent="0">
              <a:buNone/>
            </a:pPr>
            <a:r>
              <a:rPr lang="de-AT" sz="2400" dirty="0"/>
              <a:t> </a:t>
            </a:r>
            <a:r>
              <a:rPr lang="de-AT" sz="2400" dirty="0" smtClean="0"/>
              <a:t>    </a:t>
            </a:r>
            <a:r>
              <a:rPr lang="de-AT" sz="2400" dirty="0" smtClean="0"/>
              <a:t>Fäden oder </a:t>
            </a:r>
            <a:r>
              <a:rPr lang="de-AT" sz="2400" dirty="0" err="1" smtClean="0"/>
              <a:t>Klinitray</a:t>
            </a:r>
            <a:endParaRPr lang="de-AT" sz="24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9992" y="1417637"/>
            <a:ext cx="4186808" cy="470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13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marL="0" lvl="0" indent="0" algn="ctr">
              <a:buNone/>
            </a:pPr>
            <a:r>
              <a:rPr lang="de-AT" sz="2400" u="sng" dirty="0">
                <a:solidFill>
                  <a:prstClr val="black"/>
                </a:solidFill>
              </a:rPr>
              <a:t>Operation von malignen Befunden – </a:t>
            </a:r>
            <a:r>
              <a:rPr lang="de-AT" sz="2400" u="sng" dirty="0" err="1">
                <a:solidFill>
                  <a:prstClr val="black"/>
                </a:solidFill>
              </a:rPr>
              <a:t>Mammakarzinomchirurgie</a:t>
            </a:r>
            <a:endParaRPr lang="de-AT" sz="2400" u="sng" dirty="0">
              <a:solidFill>
                <a:prstClr val="black"/>
              </a:solidFill>
            </a:endParaRPr>
          </a:p>
          <a:p>
            <a:pPr marL="0" indent="0" algn="ctr">
              <a:buNone/>
            </a:pPr>
            <a:r>
              <a:rPr lang="de-AT" sz="2400" u="sng" dirty="0" err="1" smtClean="0"/>
              <a:t>Axillachirurgie</a:t>
            </a:r>
            <a:endParaRPr lang="de-AT" sz="2400" dirty="0" smtClean="0"/>
          </a:p>
          <a:p>
            <a:pPr marL="0" indent="0">
              <a:buNone/>
            </a:pPr>
            <a:endParaRPr lang="de-AT" sz="2000" dirty="0"/>
          </a:p>
          <a:p>
            <a:pPr marL="0" indent="0">
              <a:buNone/>
            </a:pPr>
            <a:endParaRPr lang="de-AT" sz="2000" dirty="0" smtClean="0"/>
          </a:p>
          <a:p>
            <a:pPr marL="0" indent="0">
              <a:buNone/>
            </a:pPr>
            <a:endParaRPr lang="de-AT" sz="2000" dirty="0"/>
          </a:p>
          <a:p>
            <a:pPr marL="0" indent="0">
              <a:buNone/>
            </a:pPr>
            <a:r>
              <a:rPr lang="de-AT" sz="2000" dirty="0" smtClean="0"/>
              <a:t>Um eine </a:t>
            </a:r>
            <a:r>
              <a:rPr lang="de-AT" sz="2000" dirty="0" err="1" smtClean="0"/>
              <a:t>stadiengerechte</a:t>
            </a:r>
            <a:r>
              <a:rPr lang="de-AT" sz="2000" dirty="0" smtClean="0"/>
              <a:t> Krankheitseinstufung des Mammakarzinoms gewährleisten zu können ist ein Ausschluss/Nachweis einer </a:t>
            </a:r>
            <a:r>
              <a:rPr lang="de-AT" sz="2000" dirty="0" err="1" smtClean="0"/>
              <a:t>lymphogenen</a:t>
            </a:r>
            <a:r>
              <a:rPr lang="de-AT" sz="2000" dirty="0" smtClean="0"/>
              <a:t> Ausbreitung in die Achsellymphknoten operativ notwendig.</a:t>
            </a:r>
            <a:endParaRPr lang="de-A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marL="0" lvl="0" indent="0" algn="ctr">
              <a:buNone/>
            </a:pPr>
            <a:r>
              <a:rPr lang="de-AT" sz="2400" u="sng" dirty="0">
                <a:solidFill>
                  <a:prstClr val="black"/>
                </a:solidFill>
              </a:rPr>
              <a:t>Operation von malignen Befunden – </a:t>
            </a:r>
            <a:r>
              <a:rPr lang="de-AT" sz="2400" u="sng" dirty="0" err="1">
                <a:solidFill>
                  <a:prstClr val="black"/>
                </a:solidFill>
              </a:rPr>
              <a:t>Mammakarzinomchirurgie</a:t>
            </a:r>
            <a:endParaRPr lang="de-AT" sz="2400" u="sng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de-AT" sz="2400" u="sng" dirty="0" err="1" smtClean="0">
                <a:solidFill>
                  <a:prstClr val="black"/>
                </a:solidFill>
              </a:rPr>
              <a:t>Axillachirurgie</a:t>
            </a:r>
            <a:endParaRPr lang="de-AT" sz="2400" u="sng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de-AT" sz="2400" u="sng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de-AT" sz="2400" dirty="0" smtClean="0">
                <a:solidFill>
                  <a:prstClr val="black"/>
                </a:solidFill>
              </a:rPr>
              <a:t>					</a:t>
            </a:r>
            <a:r>
              <a:rPr lang="de-AT" sz="2000" dirty="0" smtClean="0">
                <a:solidFill>
                  <a:prstClr val="black"/>
                </a:solidFill>
              </a:rPr>
              <a:t>- ~ 80 % Drainage in die </a:t>
            </a:r>
            <a:r>
              <a:rPr lang="de-AT" sz="2000" dirty="0" err="1" smtClean="0">
                <a:solidFill>
                  <a:prstClr val="black"/>
                </a:solidFill>
              </a:rPr>
              <a:t>axillären</a:t>
            </a:r>
            <a:endParaRPr lang="de-AT" sz="20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de-AT" sz="2000" dirty="0">
                <a:solidFill>
                  <a:prstClr val="black"/>
                </a:solidFill>
              </a:rPr>
              <a:t>	</a:t>
            </a:r>
            <a:r>
              <a:rPr lang="de-AT" sz="2000" dirty="0" smtClean="0">
                <a:solidFill>
                  <a:prstClr val="black"/>
                </a:solidFill>
              </a:rPr>
              <a:t>				   Lymphknoten</a:t>
            </a:r>
          </a:p>
          <a:p>
            <a:pPr marL="0" lvl="0" indent="0">
              <a:buNone/>
            </a:pPr>
            <a:r>
              <a:rPr lang="de-AT" sz="2000" dirty="0">
                <a:solidFill>
                  <a:prstClr val="black"/>
                </a:solidFill>
              </a:rPr>
              <a:t>	</a:t>
            </a:r>
            <a:r>
              <a:rPr lang="de-AT" sz="2000" dirty="0" smtClean="0">
                <a:solidFill>
                  <a:prstClr val="black"/>
                </a:solidFill>
              </a:rPr>
              <a:t>				- Parasternalen (</a:t>
            </a:r>
            <a:r>
              <a:rPr lang="de-AT" sz="2000" dirty="0" err="1" smtClean="0">
                <a:solidFill>
                  <a:prstClr val="black"/>
                </a:solidFill>
              </a:rPr>
              <a:t>mammaria</a:t>
            </a:r>
            <a:r>
              <a:rPr lang="de-AT" sz="2000" dirty="0" smtClean="0">
                <a:solidFill>
                  <a:prstClr val="black"/>
                </a:solidFill>
              </a:rPr>
              <a:t> </a:t>
            </a:r>
          </a:p>
          <a:p>
            <a:pPr marL="0" lvl="0" indent="0">
              <a:buNone/>
            </a:pPr>
            <a:r>
              <a:rPr lang="de-AT" sz="2000" dirty="0">
                <a:solidFill>
                  <a:prstClr val="black"/>
                </a:solidFill>
              </a:rPr>
              <a:t>	</a:t>
            </a:r>
            <a:r>
              <a:rPr lang="de-AT" sz="2000" dirty="0" smtClean="0">
                <a:solidFill>
                  <a:prstClr val="black"/>
                </a:solidFill>
              </a:rPr>
              <a:t>				   </a:t>
            </a:r>
            <a:r>
              <a:rPr lang="de-AT" sz="2000" dirty="0" err="1" smtClean="0">
                <a:solidFill>
                  <a:prstClr val="black"/>
                </a:solidFill>
              </a:rPr>
              <a:t>interna</a:t>
            </a:r>
            <a:r>
              <a:rPr lang="de-AT" sz="2000" dirty="0" smtClean="0">
                <a:solidFill>
                  <a:prstClr val="black"/>
                </a:solidFill>
              </a:rPr>
              <a:t>) </a:t>
            </a:r>
            <a:r>
              <a:rPr lang="de-AT" sz="2000" dirty="0" smtClean="0">
                <a:solidFill>
                  <a:prstClr val="black"/>
                </a:solidFill>
              </a:rPr>
              <a:t>Lymphknoten </a:t>
            </a:r>
            <a:r>
              <a:rPr lang="de-AT" sz="2000" dirty="0" smtClean="0">
                <a:solidFill>
                  <a:prstClr val="black"/>
                </a:solidFill>
              </a:rPr>
              <a:t>dz. </a:t>
            </a:r>
            <a:r>
              <a:rPr lang="de-AT" sz="2000" dirty="0" smtClean="0">
                <a:solidFill>
                  <a:prstClr val="black"/>
                </a:solidFill>
              </a:rPr>
              <a:t>ohne</a:t>
            </a:r>
            <a:endParaRPr lang="de-AT" sz="20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de-AT" sz="2000" dirty="0">
                <a:solidFill>
                  <a:prstClr val="black"/>
                </a:solidFill>
              </a:rPr>
              <a:t>	</a:t>
            </a:r>
            <a:r>
              <a:rPr lang="de-AT" sz="2000" dirty="0" smtClean="0">
                <a:solidFill>
                  <a:prstClr val="black"/>
                </a:solidFill>
              </a:rPr>
              <a:t>				   chirurgische Bedeutung!</a:t>
            </a:r>
            <a:endParaRPr lang="de-AT" sz="20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2348880"/>
            <a:ext cx="4320480" cy="4104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pPr marL="0" lvl="0" indent="0" algn="ctr">
              <a:buNone/>
            </a:pPr>
            <a:r>
              <a:rPr lang="de-AT" sz="2400" u="sng" dirty="0">
                <a:solidFill>
                  <a:prstClr val="black"/>
                </a:solidFill>
              </a:rPr>
              <a:t>Operation von malignen Befunden – </a:t>
            </a:r>
            <a:r>
              <a:rPr lang="de-AT" sz="2400" u="sng" dirty="0" err="1">
                <a:solidFill>
                  <a:prstClr val="black"/>
                </a:solidFill>
              </a:rPr>
              <a:t>Mammakarzinomchirurgie</a:t>
            </a:r>
            <a:endParaRPr lang="de-AT" sz="2400" u="sng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de-AT" sz="2400" u="sng" dirty="0" err="1">
                <a:solidFill>
                  <a:prstClr val="black"/>
                </a:solidFill>
              </a:rPr>
              <a:t>Axillachirurgie</a:t>
            </a:r>
            <a:endParaRPr lang="de-AT" sz="2400" u="sng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de-AT" sz="2000" dirty="0" err="1" smtClean="0"/>
              <a:t>Axilläre</a:t>
            </a:r>
            <a:r>
              <a:rPr lang="de-AT" sz="2000" dirty="0" smtClean="0"/>
              <a:t> </a:t>
            </a:r>
            <a:r>
              <a:rPr lang="de-AT" sz="2000" dirty="0" err="1" smtClean="0"/>
              <a:t>Lymphonodektomie</a:t>
            </a:r>
            <a:r>
              <a:rPr lang="de-AT" sz="2000" dirty="0" smtClean="0"/>
              <a:t> = </a:t>
            </a:r>
            <a:r>
              <a:rPr lang="de-AT" sz="2000" dirty="0" err="1" smtClean="0"/>
              <a:t>Axilladissektion</a:t>
            </a:r>
            <a:r>
              <a:rPr lang="de-AT" sz="2000" dirty="0" smtClean="0"/>
              <a:t> = ALND</a:t>
            </a:r>
          </a:p>
          <a:p>
            <a:pPr marL="0" indent="0">
              <a:buNone/>
            </a:pPr>
            <a:endParaRPr lang="de-AT" sz="2000" dirty="0" smtClean="0"/>
          </a:p>
          <a:p>
            <a:pPr>
              <a:buFontTx/>
              <a:buChar char="-"/>
            </a:pPr>
            <a:r>
              <a:rPr lang="de-AT" sz="2000" dirty="0" smtClean="0"/>
              <a:t>Bis ~ 1995 obligater Bestandteil der operativen </a:t>
            </a:r>
            <a:r>
              <a:rPr lang="de-AT" sz="2000" dirty="0" err="1" smtClean="0"/>
              <a:t>Mammakarzinombehandlung</a:t>
            </a:r>
            <a:endParaRPr lang="de-AT" sz="2000" dirty="0" smtClean="0"/>
          </a:p>
          <a:p>
            <a:pPr>
              <a:buFontTx/>
              <a:buChar char="-"/>
            </a:pPr>
            <a:endParaRPr lang="de-AT" sz="2000" dirty="0" smtClean="0"/>
          </a:p>
          <a:p>
            <a:pPr>
              <a:buFontTx/>
              <a:buChar char="-"/>
            </a:pPr>
            <a:r>
              <a:rPr lang="de-AT" sz="2000" dirty="0" err="1" smtClean="0"/>
              <a:t>Dissektion</a:t>
            </a:r>
            <a:r>
              <a:rPr lang="de-AT" sz="2000" dirty="0" smtClean="0"/>
              <a:t> von Level I/II </a:t>
            </a:r>
            <a:r>
              <a:rPr lang="de-AT" sz="2000" dirty="0" err="1" smtClean="0"/>
              <a:t>standard</a:t>
            </a:r>
            <a:r>
              <a:rPr lang="de-AT" sz="2000" dirty="0" smtClean="0"/>
              <a:t> – Level III nicht</a:t>
            </a:r>
          </a:p>
          <a:p>
            <a:pPr>
              <a:buFontTx/>
              <a:buChar char="-"/>
            </a:pPr>
            <a:endParaRPr lang="de-AT" sz="2000" dirty="0"/>
          </a:p>
          <a:p>
            <a:pPr>
              <a:buFontTx/>
              <a:buChar char="-"/>
            </a:pPr>
            <a:r>
              <a:rPr lang="de-AT" sz="2000" dirty="0" smtClean="0"/>
              <a:t>Bei BET extra Schnittführung / bei Mastektomie nicht</a:t>
            </a:r>
          </a:p>
          <a:p>
            <a:pPr marL="0" indent="0">
              <a:buNone/>
            </a:pPr>
            <a:r>
              <a:rPr lang="de-AT" sz="2000" dirty="0"/>
              <a:t> </a:t>
            </a:r>
            <a:r>
              <a:rPr lang="de-AT" sz="2000" dirty="0" smtClean="0"/>
              <a:t>     (Ausnahme NSM)</a:t>
            </a:r>
          </a:p>
          <a:p>
            <a:pPr>
              <a:buFontTx/>
              <a:buChar char="-"/>
            </a:pPr>
            <a:endParaRPr lang="de-AT" sz="2000" dirty="0" smtClean="0"/>
          </a:p>
          <a:p>
            <a:pPr>
              <a:buFontTx/>
              <a:buChar char="-"/>
            </a:pPr>
            <a:r>
              <a:rPr lang="de-AT" sz="2000" dirty="0" smtClean="0"/>
              <a:t>4x Komplikationsrate im Vergleich zur </a:t>
            </a:r>
            <a:r>
              <a:rPr lang="de-AT" sz="2000" dirty="0" err="1" smtClean="0"/>
              <a:t>Sentinelnodebiopsie</a:t>
            </a:r>
            <a:r>
              <a:rPr lang="de-AT" sz="2000" dirty="0" smtClean="0"/>
              <a:t> (Armlymphödeme 19,9% vs. 5,6%)</a:t>
            </a:r>
            <a:endParaRPr lang="de-AT" sz="2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6256" y="1844824"/>
            <a:ext cx="1810544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4180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lvl="0" indent="0" algn="ctr">
              <a:buNone/>
            </a:pPr>
            <a:r>
              <a:rPr lang="de-AT" sz="2400" u="sng" dirty="0">
                <a:solidFill>
                  <a:prstClr val="black"/>
                </a:solidFill>
              </a:rPr>
              <a:t>Operation von malignen Befunden – </a:t>
            </a:r>
            <a:r>
              <a:rPr lang="de-AT" sz="2400" u="sng" dirty="0" err="1">
                <a:solidFill>
                  <a:prstClr val="black"/>
                </a:solidFill>
              </a:rPr>
              <a:t>Mammakarzinomchirurgie</a:t>
            </a:r>
            <a:endParaRPr lang="de-AT" sz="2400" u="sng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de-AT" sz="2400" u="sng" dirty="0" err="1">
                <a:solidFill>
                  <a:prstClr val="black"/>
                </a:solidFill>
              </a:rPr>
              <a:t>Axillachirurgie</a:t>
            </a:r>
            <a:endParaRPr lang="de-AT" sz="2400" u="sng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de-AT" sz="2000" dirty="0" err="1" smtClean="0"/>
              <a:t>Sentinelnode</a:t>
            </a:r>
            <a:r>
              <a:rPr lang="de-AT" sz="2000" dirty="0" smtClean="0"/>
              <a:t> – Konzept</a:t>
            </a:r>
          </a:p>
          <a:p>
            <a:pPr marL="0" indent="0">
              <a:buNone/>
            </a:pPr>
            <a:endParaRPr lang="de-AT" sz="2000" dirty="0" smtClean="0"/>
          </a:p>
          <a:p>
            <a:pPr>
              <a:buFontTx/>
              <a:buChar char="-"/>
            </a:pPr>
            <a:r>
              <a:rPr lang="de-AT" sz="2000" dirty="0" smtClean="0"/>
              <a:t>Seit ~ 2000 Standard in der operativen </a:t>
            </a:r>
            <a:r>
              <a:rPr lang="de-AT" sz="2000" dirty="0" err="1" smtClean="0"/>
              <a:t>Axillabehandlung</a:t>
            </a:r>
            <a:r>
              <a:rPr lang="de-AT" sz="2000" dirty="0" smtClean="0"/>
              <a:t> beim Mammakarzinom</a:t>
            </a:r>
          </a:p>
          <a:p>
            <a:pPr>
              <a:buFontTx/>
              <a:buChar char="-"/>
            </a:pPr>
            <a:endParaRPr lang="de-AT" sz="2000" dirty="0" smtClean="0"/>
          </a:p>
          <a:p>
            <a:pPr>
              <a:buFontTx/>
              <a:buChar char="-"/>
            </a:pPr>
            <a:r>
              <a:rPr lang="de-AT" sz="2000" dirty="0" smtClean="0"/>
              <a:t>4x niedrigere Morbidität im Vergleich zur </a:t>
            </a:r>
            <a:r>
              <a:rPr lang="de-AT" sz="2000" dirty="0" err="1" smtClean="0"/>
              <a:t>Axilladissektion</a:t>
            </a:r>
            <a:endParaRPr lang="de-AT" sz="2000" dirty="0" smtClean="0"/>
          </a:p>
          <a:p>
            <a:pPr>
              <a:buFontTx/>
              <a:buChar char="-"/>
            </a:pPr>
            <a:endParaRPr lang="de-AT" sz="2000" dirty="0" smtClean="0"/>
          </a:p>
          <a:p>
            <a:pPr>
              <a:buFontTx/>
              <a:buChar char="-"/>
            </a:pPr>
            <a:r>
              <a:rPr lang="de-AT" sz="2000" dirty="0" smtClean="0"/>
              <a:t>Vergleichbare </a:t>
            </a:r>
            <a:r>
              <a:rPr lang="de-AT" sz="2000" dirty="0"/>
              <a:t>diagnostische Genauigkeit für die Erfassung des </a:t>
            </a:r>
            <a:r>
              <a:rPr lang="de-AT" sz="2000" dirty="0" err="1"/>
              <a:t>Nodalstatus</a:t>
            </a:r>
            <a:r>
              <a:rPr lang="de-AT" sz="2000" dirty="0"/>
              <a:t> </a:t>
            </a:r>
            <a:r>
              <a:rPr lang="de-AT" sz="2000" dirty="0" smtClean="0"/>
              <a:t>wie </a:t>
            </a:r>
            <a:r>
              <a:rPr lang="de-AT" sz="2000" dirty="0"/>
              <a:t>die </a:t>
            </a:r>
            <a:r>
              <a:rPr lang="de-AT" sz="2000" dirty="0" err="1" smtClean="0"/>
              <a:t>Axilladissektion</a:t>
            </a:r>
            <a:endParaRPr lang="de-AT" sz="2000" dirty="0" smtClean="0"/>
          </a:p>
          <a:p>
            <a:pPr>
              <a:buFontTx/>
              <a:buChar char="-"/>
            </a:pPr>
            <a:endParaRPr lang="de-AT" sz="2000" dirty="0"/>
          </a:p>
        </p:txBody>
      </p:sp>
    </p:spTree>
    <p:extLst>
      <p:ext uri="{BB962C8B-B14F-4D97-AF65-F5344CB8AC3E}">
        <p14:creationId xmlns:p14="http://schemas.microsoft.com/office/powerpoint/2010/main" xmlns="" val="1608865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pPr marL="0" lvl="0" indent="0" algn="ctr">
              <a:buNone/>
            </a:pPr>
            <a:r>
              <a:rPr lang="de-AT" sz="2400" u="sng" dirty="0">
                <a:solidFill>
                  <a:prstClr val="black"/>
                </a:solidFill>
              </a:rPr>
              <a:t>Operation von malignen Befunden – </a:t>
            </a:r>
            <a:r>
              <a:rPr lang="de-AT" sz="2400" u="sng" dirty="0" err="1">
                <a:solidFill>
                  <a:prstClr val="black"/>
                </a:solidFill>
              </a:rPr>
              <a:t>Mammakarzinomchirurgie</a:t>
            </a:r>
            <a:endParaRPr lang="de-AT" sz="2400" u="sng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de-AT" sz="2400" u="sng" dirty="0" err="1">
                <a:solidFill>
                  <a:prstClr val="black"/>
                </a:solidFill>
              </a:rPr>
              <a:t>Axillachirurgie</a:t>
            </a:r>
            <a:endParaRPr lang="de-AT" sz="2400" u="sng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de-AT" sz="2000" dirty="0" err="1">
                <a:solidFill>
                  <a:prstClr val="black"/>
                </a:solidFill>
              </a:rPr>
              <a:t>Sentinelnode</a:t>
            </a:r>
            <a:r>
              <a:rPr lang="de-AT" sz="2000" dirty="0">
                <a:solidFill>
                  <a:prstClr val="black"/>
                </a:solidFill>
              </a:rPr>
              <a:t> – </a:t>
            </a:r>
            <a:r>
              <a:rPr lang="de-AT" sz="2000" dirty="0" smtClean="0">
                <a:solidFill>
                  <a:prstClr val="black"/>
                </a:solidFill>
              </a:rPr>
              <a:t>Konzept</a:t>
            </a:r>
            <a:endParaRPr lang="de-AT" sz="2000" dirty="0" smtClean="0"/>
          </a:p>
          <a:p>
            <a:pPr marL="0" lvl="0" indent="0">
              <a:buNone/>
            </a:pPr>
            <a:endParaRPr lang="de-AT" sz="20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de-AT" sz="2000" dirty="0" err="1" smtClean="0">
                <a:solidFill>
                  <a:prstClr val="black"/>
                </a:solidFill>
              </a:rPr>
              <a:t>Sentinelnode</a:t>
            </a:r>
            <a:r>
              <a:rPr lang="de-AT" sz="2000" dirty="0" smtClean="0">
                <a:solidFill>
                  <a:prstClr val="black"/>
                </a:solidFill>
              </a:rPr>
              <a:t> - Wächterlymphknoten: Der Lymphknoten mit der höchsten Wahrscheinlichkeit für einen metastatischen Befall. Wenn der „</a:t>
            </a:r>
            <a:r>
              <a:rPr lang="de-AT" sz="2000" dirty="0" err="1" smtClean="0">
                <a:solidFill>
                  <a:prstClr val="black"/>
                </a:solidFill>
              </a:rPr>
              <a:t>Sentinel</a:t>
            </a:r>
            <a:r>
              <a:rPr lang="de-AT" sz="2000" dirty="0" smtClean="0">
                <a:solidFill>
                  <a:prstClr val="black"/>
                </a:solidFill>
              </a:rPr>
              <a:t>“ negativ – in 95% die nachgeschalteten LK auch negativ!</a:t>
            </a:r>
          </a:p>
          <a:p>
            <a:pPr marL="0" lvl="0" indent="0">
              <a:buNone/>
            </a:pPr>
            <a:endParaRPr lang="de-AT" sz="20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de-AT" sz="2000" dirty="0" smtClean="0">
                <a:solidFill>
                  <a:prstClr val="black"/>
                </a:solidFill>
              </a:rPr>
              <a:t>Detektion: Mit radioaktiven Kolloiden (Technetium) oder mit Farbstoff (Patentblau). Eingespritzt unter die Brustwarze oder ins Tumorgebiet reichern sie sich im Wächterlymphknoten an!</a:t>
            </a:r>
          </a:p>
          <a:p>
            <a:pPr marL="0" lvl="0" indent="0">
              <a:buNone/>
            </a:pPr>
            <a:endParaRPr lang="de-AT" sz="20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de-AT" sz="2000" dirty="0" err="1" smtClean="0">
                <a:solidFill>
                  <a:prstClr val="black"/>
                </a:solidFill>
              </a:rPr>
              <a:t>Axilladissektion</a:t>
            </a:r>
            <a:r>
              <a:rPr lang="de-AT" sz="2000" dirty="0" smtClean="0">
                <a:solidFill>
                  <a:prstClr val="black"/>
                </a:solidFill>
              </a:rPr>
              <a:t>: Nur bei befallenem Wächterlymphknoten! (Ausnahmen 2013)</a:t>
            </a:r>
            <a:endParaRPr lang="de-AT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6094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marL="0" lvl="0" indent="0" algn="ctr">
              <a:buNone/>
            </a:pPr>
            <a:r>
              <a:rPr lang="de-AT" sz="2400" u="sng" dirty="0">
                <a:solidFill>
                  <a:prstClr val="black"/>
                </a:solidFill>
              </a:rPr>
              <a:t>Operation von malignen Befunden – </a:t>
            </a:r>
            <a:r>
              <a:rPr lang="de-AT" sz="2400" u="sng" dirty="0" err="1">
                <a:solidFill>
                  <a:prstClr val="black"/>
                </a:solidFill>
              </a:rPr>
              <a:t>Mammakarzinomchirurgie</a:t>
            </a:r>
            <a:endParaRPr lang="de-AT" sz="2400" u="sng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de-AT" sz="2400" u="sng" dirty="0" err="1">
                <a:solidFill>
                  <a:prstClr val="black"/>
                </a:solidFill>
              </a:rPr>
              <a:t>Axillachirurgie</a:t>
            </a:r>
            <a:endParaRPr lang="de-AT" sz="2400" u="sng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de-AT" sz="2000" dirty="0" err="1">
                <a:solidFill>
                  <a:prstClr val="black"/>
                </a:solidFill>
              </a:rPr>
              <a:t>Sentinelnode</a:t>
            </a:r>
            <a:r>
              <a:rPr lang="de-AT" sz="2000" dirty="0">
                <a:solidFill>
                  <a:prstClr val="black"/>
                </a:solidFill>
              </a:rPr>
              <a:t> – Konzept</a:t>
            </a:r>
          </a:p>
          <a:p>
            <a:pPr marL="0" indent="0">
              <a:buNone/>
            </a:pPr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776" y="2492896"/>
            <a:ext cx="3168352" cy="396044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53148" y="2513856"/>
            <a:ext cx="3810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517648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AT" sz="2400" u="sng" dirty="0" err="1" smtClean="0"/>
              <a:t>Onkoplastische</a:t>
            </a:r>
            <a:r>
              <a:rPr lang="de-AT" sz="2400" u="sng" dirty="0" smtClean="0"/>
              <a:t> Chirurgie</a:t>
            </a:r>
          </a:p>
          <a:p>
            <a:pPr marL="0" indent="0">
              <a:buNone/>
            </a:pPr>
            <a:endParaRPr lang="de-AT" sz="2400" dirty="0"/>
          </a:p>
          <a:p>
            <a:pPr marL="0" indent="0">
              <a:buNone/>
            </a:pPr>
            <a:endParaRPr lang="de-AT" sz="2400" dirty="0" smtClean="0"/>
          </a:p>
          <a:p>
            <a:pPr marL="0" indent="0">
              <a:buNone/>
            </a:pPr>
            <a:r>
              <a:rPr lang="de-AT" sz="2400" dirty="0" smtClean="0"/>
              <a:t>Kombination aus onkologisch- und plastisch chirurgischen Techniken mit dem Vorteil der besseren Kosmetik trotz großvolumiger Resektion.</a:t>
            </a:r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xmlns="" val="24958715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AT" sz="2400" u="sng" dirty="0" err="1" smtClean="0"/>
              <a:t>Onkoplastische</a:t>
            </a:r>
            <a:r>
              <a:rPr lang="de-AT" sz="2400" u="sng" dirty="0" smtClean="0"/>
              <a:t> Chirurgie</a:t>
            </a:r>
          </a:p>
          <a:p>
            <a:pPr marL="0" indent="0">
              <a:buNone/>
            </a:pPr>
            <a:r>
              <a:rPr lang="de-AT" sz="2000" dirty="0" smtClean="0"/>
              <a:t>Vorteile: </a:t>
            </a:r>
          </a:p>
          <a:p>
            <a:pPr>
              <a:buFontTx/>
              <a:buChar char="-"/>
            </a:pPr>
            <a:r>
              <a:rPr lang="de-AT" sz="2000" dirty="0" smtClean="0"/>
              <a:t>Bessere Kosmetik</a:t>
            </a:r>
          </a:p>
          <a:p>
            <a:pPr>
              <a:buFontTx/>
              <a:buChar char="-"/>
            </a:pPr>
            <a:r>
              <a:rPr lang="de-AT" sz="2000" dirty="0" smtClean="0"/>
              <a:t>Größere Sicherheitsränder</a:t>
            </a:r>
          </a:p>
          <a:p>
            <a:pPr>
              <a:buFontTx/>
              <a:buChar char="-"/>
            </a:pPr>
            <a:r>
              <a:rPr lang="de-AT" sz="2000" dirty="0" smtClean="0"/>
              <a:t>Weniger 2. Operationen (Nachresektionen)</a:t>
            </a:r>
          </a:p>
          <a:p>
            <a:pPr>
              <a:buFontTx/>
              <a:buChar char="-"/>
            </a:pPr>
            <a:r>
              <a:rPr lang="de-AT" sz="2000" dirty="0" smtClean="0"/>
              <a:t>Häufig kein zusätzlicher </a:t>
            </a:r>
            <a:r>
              <a:rPr lang="de-AT" sz="2000" dirty="0" err="1" smtClean="0"/>
              <a:t>axillärer</a:t>
            </a:r>
            <a:r>
              <a:rPr lang="de-AT" sz="2000" dirty="0" smtClean="0"/>
              <a:t> Schnitt</a:t>
            </a:r>
          </a:p>
          <a:p>
            <a:pPr marL="0" indent="0">
              <a:buNone/>
            </a:pPr>
            <a:endParaRPr lang="de-AT" sz="2000" dirty="0"/>
          </a:p>
          <a:p>
            <a:pPr marL="0" indent="0">
              <a:buNone/>
            </a:pPr>
            <a:r>
              <a:rPr lang="de-AT" sz="2000" dirty="0" smtClean="0"/>
              <a:t>Nachteile:</a:t>
            </a:r>
          </a:p>
          <a:p>
            <a:pPr>
              <a:buFontTx/>
              <a:buChar char="-"/>
            </a:pPr>
            <a:r>
              <a:rPr lang="de-AT" sz="2000" dirty="0" smtClean="0"/>
              <a:t>Längere </a:t>
            </a:r>
            <a:r>
              <a:rPr lang="de-AT" sz="2000" dirty="0" err="1" smtClean="0"/>
              <a:t>Op</a:t>
            </a:r>
            <a:r>
              <a:rPr lang="de-AT" sz="2000" dirty="0" smtClean="0"/>
              <a:t>-Dauer / mehr Ressourcen</a:t>
            </a:r>
          </a:p>
          <a:p>
            <a:pPr>
              <a:buFontTx/>
              <a:buChar char="-"/>
            </a:pPr>
            <a:r>
              <a:rPr lang="de-AT" sz="2000" dirty="0" smtClean="0"/>
              <a:t>Aufwendige OP-Technik</a:t>
            </a:r>
          </a:p>
          <a:p>
            <a:pPr>
              <a:buFontTx/>
              <a:buChar char="-"/>
            </a:pPr>
            <a:r>
              <a:rPr lang="de-AT" sz="2000" dirty="0" smtClean="0"/>
              <a:t>Mehr Narben</a:t>
            </a:r>
          </a:p>
          <a:p>
            <a:pPr>
              <a:buFontTx/>
              <a:buChar char="-"/>
            </a:pPr>
            <a:r>
              <a:rPr lang="de-AT" sz="2000" dirty="0" smtClean="0"/>
              <a:t>Häufig Anpassung der Gegenseite notwendig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4128" y="2780394"/>
            <a:ext cx="259080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002943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sz="2000" dirty="0" err="1" smtClean="0"/>
              <a:t>Onkoplastische</a:t>
            </a:r>
            <a:r>
              <a:rPr lang="de-DE" sz="2000" dirty="0" smtClean="0"/>
              <a:t> Chirurgie - Instrumentarium</a:t>
            </a:r>
            <a:endParaRPr lang="de-AT" sz="2000" dirty="0"/>
          </a:p>
        </p:txBody>
      </p:sp>
      <p:pic>
        <p:nvPicPr>
          <p:cNvPr id="4" name="Grafik 3" descr="SAM_09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412776"/>
            <a:ext cx="8568952" cy="489654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AT" sz="2400" u="sng" dirty="0" err="1" smtClean="0"/>
              <a:t>Onkoplastische</a:t>
            </a:r>
            <a:r>
              <a:rPr lang="de-AT" sz="2400" u="sng" dirty="0" smtClean="0"/>
              <a:t> Chirurgie</a:t>
            </a:r>
          </a:p>
          <a:p>
            <a:pPr marL="0" indent="0">
              <a:buNone/>
            </a:pPr>
            <a:r>
              <a:rPr lang="de-AT" sz="2000" dirty="0" smtClean="0"/>
              <a:t>Beispiel I:</a:t>
            </a:r>
          </a:p>
          <a:p>
            <a:pPr marL="0" indent="0">
              <a:buNone/>
            </a:pPr>
            <a:r>
              <a:rPr lang="de-AT" sz="2000" dirty="0" smtClean="0"/>
              <a:t>Kombination von Brustverkleinerung (</a:t>
            </a:r>
            <a:r>
              <a:rPr lang="de-AT" sz="2000" dirty="0" err="1" smtClean="0"/>
              <a:t>Mammareduktion</a:t>
            </a:r>
            <a:r>
              <a:rPr lang="de-AT" sz="2000" dirty="0" smtClean="0"/>
              <a:t>) und Tumorresektion (Segmentresektion)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5696" y="2708920"/>
            <a:ext cx="5225256" cy="358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87166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AT" sz="2400" u="sng" dirty="0" err="1" smtClean="0"/>
              <a:t>Onkoplastische</a:t>
            </a:r>
            <a:r>
              <a:rPr lang="de-AT" sz="2400" u="sng" dirty="0" smtClean="0"/>
              <a:t> Chirurgie</a:t>
            </a:r>
          </a:p>
          <a:p>
            <a:pPr marL="0" indent="0">
              <a:buNone/>
            </a:pPr>
            <a:r>
              <a:rPr lang="de-AT" sz="2000" dirty="0" smtClean="0"/>
              <a:t>Beispiel II.</a:t>
            </a:r>
          </a:p>
          <a:p>
            <a:pPr marL="0" indent="0">
              <a:buNone/>
            </a:pPr>
            <a:r>
              <a:rPr lang="de-AT" sz="2000" dirty="0" smtClean="0"/>
              <a:t>Kombination von Bruststraffung (</a:t>
            </a:r>
            <a:r>
              <a:rPr lang="de-AT" sz="2000" dirty="0" err="1" smtClean="0"/>
              <a:t>Mastopexie</a:t>
            </a:r>
            <a:r>
              <a:rPr lang="de-AT" sz="2000" dirty="0" smtClean="0"/>
              <a:t>) und Tumorresektion</a:t>
            </a:r>
          </a:p>
          <a:p>
            <a:pPr marL="0" indent="0">
              <a:buNone/>
            </a:pPr>
            <a:endParaRPr lang="de-AT" sz="20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15816" y="2310656"/>
            <a:ext cx="3312368" cy="42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89612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de-AT" sz="2400" u="sng" dirty="0" err="1" smtClean="0"/>
              <a:t>Rekonstruktive</a:t>
            </a:r>
            <a:r>
              <a:rPr lang="de-AT" sz="2400" u="sng" dirty="0" smtClean="0"/>
              <a:t> </a:t>
            </a:r>
            <a:r>
              <a:rPr lang="de-AT" sz="2400" u="sng" dirty="0" err="1" smtClean="0"/>
              <a:t>Mammachirurgie</a:t>
            </a:r>
            <a:endParaRPr lang="de-AT" sz="2400" u="sng" dirty="0" smtClean="0"/>
          </a:p>
          <a:p>
            <a:pPr marL="0" indent="0" algn="ctr">
              <a:buNone/>
            </a:pPr>
            <a:endParaRPr lang="de-DE" sz="2400" dirty="0" smtClean="0"/>
          </a:p>
          <a:p>
            <a:pPr marL="0" indent="0" algn="ctr">
              <a:buNone/>
            </a:pPr>
            <a:endParaRPr lang="de-DE" sz="2400" dirty="0" smtClean="0"/>
          </a:p>
          <a:p>
            <a:pPr marL="0" indent="0" algn="ctr">
              <a:buNone/>
            </a:pPr>
            <a:endParaRPr lang="de-DE" sz="2400" dirty="0" smtClean="0"/>
          </a:p>
          <a:p>
            <a:pPr marL="0" indent="0">
              <a:buNone/>
            </a:pPr>
            <a:r>
              <a:rPr lang="de-DE" sz="2000" dirty="0" smtClean="0"/>
              <a:t>Ziel:	1. 	Komplette oder Teil-Brustrekonstruktion nach </a:t>
            </a:r>
            <a:r>
              <a:rPr lang="de-DE" sz="2000" dirty="0" smtClean="0"/>
              <a:t>Mastektomie  </a:t>
            </a:r>
            <a:r>
              <a:rPr lang="de-DE" sz="2000" dirty="0" smtClean="0"/>
              <a:t>		</a:t>
            </a:r>
            <a:r>
              <a:rPr lang="de-DE" sz="2000" dirty="0" smtClean="0"/>
              <a:t>/Tumorektomie</a:t>
            </a:r>
            <a:endParaRPr lang="de-DE" sz="2000" dirty="0" smtClean="0"/>
          </a:p>
          <a:p>
            <a:pPr marL="0" indent="0">
              <a:buNone/>
            </a:pPr>
            <a:r>
              <a:rPr lang="de-DE" sz="2000" dirty="0" smtClean="0"/>
              <a:t>	2. 	</a:t>
            </a:r>
            <a:r>
              <a:rPr lang="de-DE" sz="2000" dirty="0" err="1" smtClean="0"/>
              <a:t>Mamillenrekonstruktion</a:t>
            </a:r>
            <a:endParaRPr lang="de-AT" sz="2000" dirty="0" smtClean="0"/>
          </a:p>
          <a:p>
            <a:pPr marL="0" indent="0" algn="ctr">
              <a:buNone/>
            </a:pPr>
            <a:endParaRPr lang="de-DE" sz="2400" dirty="0" smtClean="0"/>
          </a:p>
          <a:p>
            <a:pPr marL="0" indent="0" algn="ctr">
              <a:buNone/>
            </a:pPr>
            <a:endParaRPr lang="de-DE" sz="2400" dirty="0" smtClean="0"/>
          </a:p>
          <a:p>
            <a:pPr marL="0" indent="0" algn="ctr">
              <a:buNone/>
            </a:pPr>
            <a:endParaRPr lang="de-DE" sz="2400" dirty="0" smtClean="0"/>
          </a:p>
          <a:p>
            <a:pPr marL="0" indent="0" algn="ctr">
              <a:buNone/>
            </a:pPr>
            <a:endParaRPr lang="de-DE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00711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AT" sz="2400" u="sng" dirty="0" err="1" smtClean="0"/>
              <a:t>Rekonstruktive</a:t>
            </a:r>
            <a:r>
              <a:rPr lang="de-AT" sz="2400" u="sng" dirty="0" smtClean="0"/>
              <a:t> </a:t>
            </a:r>
            <a:r>
              <a:rPr lang="de-AT" sz="2400" u="sng" dirty="0" err="1" smtClean="0"/>
              <a:t>Mammachirurgie</a:t>
            </a:r>
            <a:endParaRPr lang="de-AT" sz="2400" u="sng" dirty="0" smtClean="0"/>
          </a:p>
          <a:p>
            <a:pPr>
              <a:buNone/>
            </a:pPr>
            <a:endParaRPr lang="de-DE" sz="2000" dirty="0" smtClean="0"/>
          </a:p>
          <a:p>
            <a:pPr>
              <a:buNone/>
            </a:pPr>
            <a:r>
              <a:rPr lang="de-DE" sz="2000" dirty="0" smtClean="0"/>
              <a:t>I.  Sofortrekonstruktion: 	Im Rahmen der Erstoperation</a:t>
            </a:r>
          </a:p>
          <a:p>
            <a:pPr>
              <a:buNone/>
            </a:pPr>
            <a:r>
              <a:rPr lang="de-DE" sz="2000" dirty="0" smtClean="0"/>
              <a:t>II. Spätrekonstruktion:   	Im Intervall zu der Erstoperation</a:t>
            </a:r>
          </a:p>
          <a:p>
            <a:pPr>
              <a:buNone/>
            </a:pPr>
            <a:endParaRPr lang="de-DE" sz="2000" dirty="0" smtClean="0"/>
          </a:p>
          <a:p>
            <a:pPr marL="457200" indent="-457200">
              <a:buAutoNum type="alphaUcPeriod"/>
            </a:pPr>
            <a:endParaRPr lang="de-DE" sz="2000" dirty="0" smtClean="0"/>
          </a:p>
          <a:p>
            <a:pPr marL="457200" indent="-457200">
              <a:buAutoNum type="alphaUcPeriod"/>
            </a:pPr>
            <a:endParaRPr lang="de-DE" sz="2000" dirty="0" smtClean="0"/>
          </a:p>
          <a:p>
            <a:pPr marL="457200" indent="-457200">
              <a:buAutoNum type="alphaUcPeriod"/>
            </a:pPr>
            <a:r>
              <a:rPr lang="de-DE" sz="2000" dirty="0" err="1" smtClean="0"/>
              <a:t>Implantatrekonstruktion</a:t>
            </a:r>
            <a:r>
              <a:rPr lang="de-DE" sz="2000" dirty="0" smtClean="0"/>
              <a:t>: 	Mit Silikonimplantaten</a:t>
            </a:r>
          </a:p>
          <a:p>
            <a:pPr marL="457200" indent="-457200">
              <a:buAutoNum type="alphaUcPeriod"/>
            </a:pPr>
            <a:r>
              <a:rPr lang="de-DE" sz="2000" dirty="0" err="1" smtClean="0"/>
              <a:t>Autologe</a:t>
            </a:r>
            <a:r>
              <a:rPr lang="de-DE" sz="2000" dirty="0" smtClean="0"/>
              <a:t> Rekonstruktion:	Mit Eigengewebe</a:t>
            </a:r>
            <a:endParaRPr lang="de-AT" sz="2000" dirty="0" smtClean="0"/>
          </a:p>
          <a:p>
            <a:pPr algn="ctr">
              <a:buNone/>
            </a:pPr>
            <a:endParaRPr lang="de-DE" sz="2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sz="2000" dirty="0" err="1" smtClean="0"/>
              <a:t>Rekonstruktive</a:t>
            </a:r>
            <a:r>
              <a:rPr lang="de-DE" sz="2000" dirty="0" smtClean="0"/>
              <a:t> Chirurgie – Instrumentarium</a:t>
            </a:r>
          </a:p>
          <a:p>
            <a:pPr>
              <a:buNone/>
            </a:pPr>
            <a:r>
              <a:rPr lang="de-DE" sz="2000" dirty="0" smtClean="0"/>
              <a:t>Wie bei </a:t>
            </a:r>
            <a:r>
              <a:rPr lang="de-DE" sz="2000" dirty="0" err="1" smtClean="0"/>
              <a:t>onkoplastischer</a:t>
            </a:r>
            <a:r>
              <a:rPr lang="de-DE" sz="2000" dirty="0" smtClean="0"/>
              <a:t> Chirurgie plus:</a:t>
            </a:r>
          </a:p>
          <a:p>
            <a:pPr>
              <a:buNone/>
            </a:pPr>
            <a:endParaRPr lang="de-DE" sz="2000" dirty="0" smtClean="0"/>
          </a:p>
          <a:p>
            <a:pPr>
              <a:buFontTx/>
              <a:buChar char="-"/>
            </a:pPr>
            <a:r>
              <a:rPr lang="de-DE" sz="2000" dirty="0" smtClean="0"/>
              <a:t>Lichtspatel</a:t>
            </a:r>
          </a:p>
          <a:p>
            <a:pPr>
              <a:buFontTx/>
              <a:buChar char="-"/>
            </a:pPr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pPr>
              <a:buFontTx/>
              <a:buChar char="-"/>
            </a:pPr>
            <a:endParaRPr lang="de-DE" sz="2000" dirty="0" smtClean="0"/>
          </a:p>
          <a:p>
            <a:pPr>
              <a:buFontTx/>
              <a:buChar char="-"/>
            </a:pPr>
            <a:r>
              <a:rPr lang="de-DE" sz="2000" dirty="0" err="1" smtClean="0"/>
              <a:t>Op</a:t>
            </a:r>
            <a:r>
              <a:rPr lang="de-DE" sz="2000" dirty="0" smtClean="0"/>
              <a:t>-Mikroskop</a:t>
            </a:r>
            <a:endParaRPr lang="de-AT" sz="2000" dirty="0"/>
          </a:p>
        </p:txBody>
      </p:sp>
      <p:pic>
        <p:nvPicPr>
          <p:cNvPr id="4" name="Grafik 3" descr="opmi_vario_s8_download-k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79912" y="4077072"/>
            <a:ext cx="3024336" cy="2160240"/>
          </a:xfrm>
          <a:prstGeom prst="rect">
            <a:avLst/>
          </a:prstGeom>
        </p:spPr>
      </p:pic>
      <p:pic>
        <p:nvPicPr>
          <p:cNvPr id="5" name="Grafik 4" descr="imag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3" y="1772817"/>
            <a:ext cx="2016224" cy="1872208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AT" sz="2400" u="sng" dirty="0" err="1" smtClean="0"/>
              <a:t>Rekonstruktive</a:t>
            </a:r>
            <a:r>
              <a:rPr lang="de-AT" sz="2400" u="sng" dirty="0" smtClean="0"/>
              <a:t> </a:t>
            </a:r>
            <a:r>
              <a:rPr lang="de-AT" sz="2400" u="sng" dirty="0" err="1" smtClean="0"/>
              <a:t>Mammachirurgie</a:t>
            </a:r>
            <a:endParaRPr lang="de-AT" sz="2400" u="sng" dirty="0" smtClean="0"/>
          </a:p>
          <a:p>
            <a:pPr algn="ctr">
              <a:buNone/>
            </a:pPr>
            <a:r>
              <a:rPr lang="de-DE" sz="2400" dirty="0" err="1" smtClean="0"/>
              <a:t>Implantatrekonstruktion</a:t>
            </a:r>
            <a:endParaRPr lang="de-DE" sz="2400" dirty="0" smtClean="0"/>
          </a:p>
          <a:p>
            <a:pPr>
              <a:buNone/>
            </a:pPr>
            <a:endParaRPr lang="de-DE" sz="2400" dirty="0" smtClean="0"/>
          </a:p>
          <a:p>
            <a:pPr>
              <a:buNone/>
            </a:pPr>
            <a:r>
              <a:rPr lang="de-DE" sz="2000" dirty="0" smtClean="0"/>
              <a:t>Gewebsersatz durch Silikonimplantat nach</a:t>
            </a:r>
          </a:p>
          <a:p>
            <a:pPr>
              <a:buNone/>
            </a:pPr>
            <a:r>
              <a:rPr lang="de-DE" sz="2000" dirty="0" smtClean="0"/>
              <a:t>SSM / NSM:</a:t>
            </a:r>
          </a:p>
          <a:p>
            <a:pPr marL="514350" indent="-514350">
              <a:buNone/>
            </a:pPr>
            <a:r>
              <a:rPr lang="de-DE" sz="2000" dirty="0" smtClean="0"/>
              <a:t>I.   Unter dem </a:t>
            </a:r>
            <a:r>
              <a:rPr lang="de-DE" sz="2000" dirty="0" err="1" smtClean="0"/>
              <a:t>Pektoralismuskel</a:t>
            </a:r>
            <a:r>
              <a:rPr lang="de-DE" sz="2000" dirty="0" smtClean="0"/>
              <a:t> (submuskulär)</a:t>
            </a:r>
          </a:p>
          <a:p>
            <a:pPr marL="514350" indent="-514350">
              <a:buNone/>
            </a:pPr>
            <a:r>
              <a:rPr lang="de-DE" sz="2000" dirty="0" smtClean="0"/>
              <a:t>II.  Unter der Haut (</a:t>
            </a:r>
            <a:r>
              <a:rPr lang="de-DE" sz="2000" dirty="0" err="1" smtClean="0"/>
              <a:t>subcutan</a:t>
            </a:r>
            <a:r>
              <a:rPr lang="de-DE" sz="2000" dirty="0" smtClean="0"/>
              <a:t>)</a:t>
            </a:r>
          </a:p>
          <a:p>
            <a:pPr marL="514350" indent="-514350">
              <a:buNone/>
            </a:pPr>
            <a:r>
              <a:rPr lang="de-DE" sz="2000" dirty="0" smtClean="0"/>
              <a:t>III. Teilweise unter Muskel, teilweise unter</a:t>
            </a:r>
          </a:p>
          <a:p>
            <a:pPr marL="514350" indent="-514350">
              <a:buNone/>
            </a:pPr>
            <a:r>
              <a:rPr lang="de-DE" sz="2000" dirty="0" smtClean="0"/>
              <a:t>      Fremdgewebe (Kunststoff, tierische Haut-</a:t>
            </a:r>
          </a:p>
          <a:p>
            <a:pPr marL="514350" indent="-514350">
              <a:buNone/>
            </a:pPr>
            <a:r>
              <a:rPr lang="de-DE" sz="2000" dirty="0" smtClean="0"/>
              <a:t>      </a:t>
            </a:r>
            <a:r>
              <a:rPr lang="de-DE" sz="2000" dirty="0" err="1" smtClean="0"/>
              <a:t>matrix</a:t>
            </a:r>
            <a:r>
              <a:rPr lang="de-DE" sz="2000" dirty="0" smtClean="0"/>
              <a:t>)</a:t>
            </a:r>
          </a:p>
          <a:p>
            <a:pPr>
              <a:buNone/>
            </a:pPr>
            <a:endParaRPr lang="de-AT" sz="2400" dirty="0"/>
          </a:p>
        </p:txBody>
      </p:sp>
      <p:pic>
        <p:nvPicPr>
          <p:cNvPr id="4" name="Grafik 3" descr="implrek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2060848"/>
            <a:ext cx="3205270" cy="4104456"/>
          </a:xfrm>
          <a:prstGeom prst="rect">
            <a:avLst/>
          </a:prstGeom>
        </p:spPr>
      </p:pic>
      <p:pic>
        <p:nvPicPr>
          <p:cNvPr id="5" name="Grafik 4" descr="761_2008_1518_Fig5_HTM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4509120"/>
            <a:ext cx="1512168" cy="1728192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AT" sz="2400" u="sng" dirty="0" err="1" smtClean="0"/>
              <a:t>Rekonstruktive</a:t>
            </a:r>
            <a:r>
              <a:rPr lang="de-AT" sz="2400" u="sng" dirty="0" smtClean="0"/>
              <a:t> </a:t>
            </a:r>
            <a:r>
              <a:rPr lang="de-AT" sz="2400" u="sng" dirty="0" err="1" smtClean="0"/>
              <a:t>Mammachirurgie</a:t>
            </a:r>
            <a:endParaRPr lang="de-AT" sz="2400" u="sng" dirty="0" smtClean="0"/>
          </a:p>
          <a:p>
            <a:pPr algn="ctr">
              <a:buNone/>
            </a:pPr>
            <a:r>
              <a:rPr lang="de-DE" sz="2400" dirty="0" err="1" smtClean="0"/>
              <a:t>Autologe</a:t>
            </a:r>
            <a:r>
              <a:rPr lang="de-DE" sz="2400" dirty="0" smtClean="0"/>
              <a:t> Rekonstruktion</a:t>
            </a:r>
          </a:p>
          <a:p>
            <a:pPr>
              <a:buNone/>
            </a:pPr>
            <a:r>
              <a:rPr lang="de-DE" sz="2000" dirty="0" smtClean="0"/>
              <a:t>Viele </a:t>
            </a:r>
            <a:r>
              <a:rPr lang="de-DE" sz="2000" dirty="0" err="1" smtClean="0"/>
              <a:t>Donorregionen</a:t>
            </a:r>
            <a:endParaRPr lang="de-DE" sz="2000" dirty="0" smtClean="0"/>
          </a:p>
          <a:p>
            <a:pPr>
              <a:buNone/>
            </a:pPr>
            <a:endParaRPr lang="de-DE" sz="2000" dirty="0" smtClean="0"/>
          </a:p>
          <a:p>
            <a:pPr marL="514350" indent="-514350">
              <a:buNone/>
            </a:pPr>
            <a:r>
              <a:rPr lang="de-DE" sz="1800" dirty="0" smtClean="0"/>
              <a:t>I.  Gestielt: mit Muskel-Gefäßstiel</a:t>
            </a:r>
          </a:p>
          <a:p>
            <a:pPr marL="514350" indent="-514350">
              <a:buNone/>
            </a:pPr>
            <a:r>
              <a:rPr lang="de-DE" sz="1800" dirty="0" smtClean="0"/>
              <a:t>II. Frei transplantiert: Mikrogefäßanschluss</a:t>
            </a:r>
            <a:endParaRPr lang="de-AT" sz="1800" dirty="0"/>
          </a:p>
        </p:txBody>
      </p:sp>
      <p:pic>
        <p:nvPicPr>
          <p:cNvPr id="4" name="Grafik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5013176"/>
            <a:ext cx="3267075" cy="1400175"/>
          </a:xfrm>
          <a:prstGeom prst="rect">
            <a:avLst/>
          </a:prstGeom>
        </p:spPr>
      </p:pic>
      <p:pic>
        <p:nvPicPr>
          <p:cNvPr id="5" name="Grafik 4" descr="images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3356992"/>
            <a:ext cx="3343275" cy="1362075"/>
          </a:xfrm>
          <a:prstGeom prst="rect">
            <a:avLst/>
          </a:prstGeom>
        </p:spPr>
      </p:pic>
      <p:pic>
        <p:nvPicPr>
          <p:cNvPr id="6" name="Grafik 5" descr="images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6256" y="1772816"/>
            <a:ext cx="1447800" cy="1447800"/>
          </a:xfrm>
          <a:prstGeom prst="rect">
            <a:avLst/>
          </a:prstGeom>
        </p:spPr>
      </p:pic>
      <p:pic>
        <p:nvPicPr>
          <p:cNvPr id="8" name="Grafik 7" descr="images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08104" y="5013176"/>
            <a:ext cx="3162300" cy="1447800"/>
          </a:xfrm>
          <a:prstGeom prst="rect">
            <a:avLst/>
          </a:prstGeom>
        </p:spPr>
      </p:pic>
      <p:cxnSp>
        <p:nvCxnSpPr>
          <p:cNvPr id="10" name="Gerade Verbindung mit Pfeil 9"/>
          <p:cNvCxnSpPr/>
          <p:nvPr/>
        </p:nvCxnSpPr>
        <p:spPr>
          <a:xfrm>
            <a:off x="2843808" y="2060848"/>
            <a:ext cx="38164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>
            <a:off x="1691680" y="2204864"/>
            <a:ext cx="0" cy="2592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>
            <a:off x="1691680" y="2204864"/>
            <a:ext cx="1944216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1691680" y="2204864"/>
            <a:ext cx="3888432" cy="331236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AT" sz="2400" u="sng" dirty="0" err="1" smtClean="0"/>
              <a:t>Rekonstruktive</a:t>
            </a:r>
            <a:r>
              <a:rPr lang="de-AT" sz="2400" u="sng" dirty="0" smtClean="0"/>
              <a:t> </a:t>
            </a:r>
            <a:r>
              <a:rPr lang="de-AT" sz="2400" u="sng" dirty="0" err="1" smtClean="0"/>
              <a:t>Mammachirurgie</a:t>
            </a:r>
            <a:endParaRPr lang="de-AT" sz="2400" u="sng" dirty="0" smtClean="0"/>
          </a:p>
          <a:p>
            <a:pPr algn="ctr">
              <a:buNone/>
            </a:pPr>
            <a:r>
              <a:rPr lang="de-DE" sz="2400" dirty="0" err="1" smtClean="0"/>
              <a:t>Autologe</a:t>
            </a:r>
            <a:r>
              <a:rPr lang="de-DE" sz="2400" dirty="0" smtClean="0"/>
              <a:t> Rekonstruktion</a:t>
            </a:r>
          </a:p>
          <a:p>
            <a:pPr>
              <a:buNone/>
            </a:pPr>
            <a:r>
              <a:rPr lang="de-DE" sz="2000" dirty="0" smtClean="0"/>
              <a:t>Beispiel I: </a:t>
            </a:r>
            <a:r>
              <a:rPr lang="de-DE" sz="2000" dirty="0" err="1" smtClean="0"/>
              <a:t>Latissimus</a:t>
            </a:r>
            <a:r>
              <a:rPr lang="de-DE" sz="2000" dirty="0" smtClean="0"/>
              <a:t> – Rekonstruktion</a:t>
            </a:r>
          </a:p>
          <a:p>
            <a:pPr>
              <a:buNone/>
            </a:pPr>
            <a:r>
              <a:rPr lang="de-DE" sz="2000" dirty="0" smtClean="0"/>
              <a:t>Verlagerung des M. </a:t>
            </a:r>
            <a:r>
              <a:rPr lang="de-DE" sz="2000" dirty="0" err="1" smtClean="0"/>
              <a:t>latissimus</a:t>
            </a:r>
            <a:r>
              <a:rPr lang="de-DE" sz="2000" dirty="0" smtClean="0"/>
              <a:t> </a:t>
            </a:r>
            <a:r>
              <a:rPr lang="de-DE" sz="2000" dirty="0" err="1" smtClean="0"/>
              <a:t>dorsi</a:t>
            </a:r>
            <a:r>
              <a:rPr lang="de-DE" sz="2000" dirty="0" smtClean="0"/>
              <a:t> mit Hautinsel von der Rücken- in die </a:t>
            </a:r>
          </a:p>
          <a:p>
            <a:pPr>
              <a:buNone/>
            </a:pPr>
            <a:r>
              <a:rPr lang="de-DE" sz="2000" dirty="0" smtClean="0"/>
              <a:t>Brustregion</a:t>
            </a:r>
            <a:endParaRPr lang="de-AT" sz="2000" dirty="0"/>
          </a:p>
        </p:txBody>
      </p:sp>
      <p:pic>
        <p:nvPicPr>
          <p:cNvPr id="4" name="Grafik 3" descr="lati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924944"/>
            <a:ext cx="2880320" cy="3325740"/>
          </a:xfrm>
          <a:prstGeom prst="rect">
            <a:avLst/>
          </a:prstGeom>
        </p:spPr>
      </p:pic>
      <p:pic>
        <p:nvPicPr>
          <p:cNvPr id="5" name="Grafik 4" descr="latiss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2996952"/>
            <a:ext cx="3066288" cy="300228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AT" sz="2400" u="sng" dirty="0" err="1" smtClean="0"/>
              <a:t>Rekonstruktive</a:t>
            </a:r>
            <a:r>
              <a:rPr lang="de-AT" sz="2400" u="sng" dirty="0" smtClean="0"/>
              <a:t> </a:t>
            </a:r>
            <a:r>
              <a:rPr lang="de-AT" sz="2400" u="sng" dirty="0" err="1" smtClean="0"/>
              <a:t>Mammachirurgie</a:t>
            </a:r>
            <a:endParaRPr lang="de-AT" sz="2400" u="sng" dirty="0" smtClean="0"/>
          </a:p>
          <a:p>
            <a:pPr algn="ctr">
              <a:buNone/>
            </a:pPr>
            <a:r>
              <a:rPr lang="de-DE" sz="2400" dirty="0" err="1" smtClean="0"/>
              <a:t>Autologe</a:t>
            </a:r>
            <a:r>
              <a:rPr lang="de-DE" sz="2400" dirty="0" smtClean="0"/>
              <a:t> Rekonstruktion</a:t>
            </a:r>
          </a:p>
          <a:p>
            <a:pPr>
              <a:buNone/>
            </a:pPr>
            <a:r>
              <a:rPr lang="de-DE" sz="2000" dirty="0" smtClean="0"/>
              <a:t>Beispiel II: TRAM – Lappen (</a:t>
            </a:r>
            <a:r>
              <a:rPr lang="de-AT" sz="1600" b="1" dirty="0" err="1" smtClean="0"/>
              <a:t>T</a:t>
            </a:r>
            <a:r>
              <a:rPr lang="de-AT" sz="1600" dirty="0" err="1" smtClean="0"/>
              <a:t>ransverser</a:t>
            </a:r>
            <a:r>
              <a:rPr lang="de-AT" sz="1600" dirty="0" smtClean="0"/>
              <a:t> </a:t>
            </a:r>
            <a:r>
              <a:rPr lang="de-AT" sz="1600" b="1" dirty="0" err="1" smtClean="0"/>
              <a:t>R</a:t>
            </a:r>
            <a:r>
              <a:rPr lang="de-AT" sz="1600" dirty="0" err="1" smtClean="0"/>
              <a:t>ectus</a:t>
            </a:r>
            <a:r>
              <a:rPr lang="de-AT" sz="1600" b="1" dirty="0" smtClean="0"/>
              <a:t> </a:t>
            </a:r>
            <a:r>
              <a:rPr lang="de-AT" sz="1600" b="1" dirty="0" err="1" smtClean="0"/>
              <a:t>A</a:t>
            </a:r>
            <a:r>
              <a:rPr lang="de-AT" sz="1600" dirty="0" err="1" smtClean="0"/>
              <a:t>bdominis</a:t>
            </a:r>
            <a:r>
              <a:rPr lang="de-AT" sz="1600" dirty="0" smtClean="0"/>
              <a:t> </a:t>
            </a:r>
            <a:r>
              <a:rPr lang="de-AT" sz="1600" b="1" dirty="0" err="1" smtClean="0"/>
              <a:t>M</a:t>
            </a:r>
            <a:r>
              <a:rPr lang="de-AT" sz="1600" dirty="0" err="1" smtClean="0"/>
              <a:t>usculocutaneus</a:t>
            </a:r>
            <a:r>
              <a:rPr lang="de-AT" sz="1600" dirty="0" smtClean="0"/>
              <a:t>-Lappen)</a:t>
            </a:r>
          </a:p>
          <a:p>
            <a:pPr>
              <a:buNone/>
            </a:pPr>
            <a:r>
              <a:rPr lang="de-DE" sz="1600" dirty="0" smtClean="0"/>
              <a:t>Verlagerung des M. </a:t>
            </a:r>
            <a:r>
              <a:rPr lang="de-DE" sz="1600" dirty="0" err="1" smtClean="0"/>
              <a:t>rectus</a:t>
            </a:r>
            <a:r>
              <a:rPr lang="de-DE" sz="1600" dirty="0" smtClean="0"/>
              <a:t> </a:t>
            </a:r>
            <a:r>
              <a:rPr lang="de-DE" sz="1600" dirty="0" err="1" smtClean="0"/>
              <a:t>abdominis</a:t>
            </a:r>
            <a:r>
              <a:rPr lang="de-DE" sz="1600" dirty="0" smtClean="0"/>
              <a:t> mit Hautinsel in die Brustregion</a:t>
            </a:r>
            <a:endParaRPr lang="de-AT" sz="1600" dirty="0"/>
          </a:p>
        </p:txBody>
      </p:sp>
      <p:pic>
        <p:nvPicPr>
          <p:cNvPr id="4" name="Grafik 3" descr="tr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36912"/>
            <a:ext cx="2780152" cy="3378316"/>
          </a:xfrm>
          <a:prstGeom prst="rect">
            <a:avLst/>
          </a:prstGeom>
        </p:spPr>
      </p:pic>
      <p:pic>
        <p:nvPicPr>
          <p:cNvPr id="5" name="Grafik 4" descr="tram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59832" y="2780928"/>
            <a:ext cx="1944216" cy="3079988"/>
          </a:xfrm>
          <a:prstGeom prst="rect">
            <a:avLst/>
          </a:prstGeom>
        </p:spPr>
      </p:pic>
      <p:pic>
        <p:nvPicPr>
          <p:cNvPr id="6" name="Grafik 5" descr="tram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20072" y="2708920"/>
            <a:ext cx="3528392" cy="3280016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DE" sz="2400" u="sng" dirty="0" err="1" smtClean="0"/>
              <a:t>Rekonstruktive</a:t>
            </a:r>
            <a:r>
              <a:rPr lang="de-DE" sz="2400" u="sng" dirty="0" smtClean="0"/>
              <a:t> </a:t>
            </a:r>
            <a:r>
              <a:rPr lang="de-DE" sz="2400" u="sng" dirty="0" err="1" smtClean="0"/>
              <a:t>Mammachirurgie</a:t>
            </a:r>
            <a:endParaRPr lang="de-DE" sz="2400" u="sng" dirty="0" smtClean="0"/>
          </a:p>
          <a:p>
            <a:pPr algn="ctr">
              <a:buNone/>
            </a:pPr>
            <a:r>
              <a:rPr lang="de-DE" sz="2400" dirty="0" smtClean="0"/>
              <a:t>Mamillen-</a:t>
            </a:r>
            <a:r>
              <a:rPr lang="de-DE" sz="2400" dirty="0" err="1" smtClean="0"/>
              <a:t>Areolarekonstruktion</a:t>
            </a:r>
            <a:endParaRPr lang="de-DE" sz="2400" dirty="0" smtClean="0"/>
          </a:p>
          <a:p>
            <a:pPr>
              <a:buNone/>
            </a:pPr>
            <a:endParaRPr lang="de-DE" sz="2000" dirty="0" smtClean="0"/>
          </a:p>
          <a:p>
            <a:pPr>
              <a:buNone/>
            </a:pPr>
            <a:endParaRPr lang="de-DE" sz="2000" dirty="0" smtClean="0"/>
          </a:p>
          <a:p>
            <a:pPr>
              <a:buNone/>
            </a:pPr>
            <a:endParaRPr lang="de-DE" sz="2000" dirty="0" smtClean="0"/>
          </a:p>
          <a:p>
            <a:pPr algn="ctr">
              <a:buNone/>
            </a:pPr>
            <a:r>
              <a:rPr lang="de-DE" sz="2000" dirty="0" smtClean="0"/>
              <a:t>	Nippel: 1. </a:t>
            </a:r>
            <a:r>
              <a:rPr lang="de-DE" sz="2000" dirty="0" err="1" smtClean="0"/>
              <a:t>Autolog</a:t>
            </a:r>
            <a:r>
              <a:rPr lang="de-DE" sz="2000" dirty="0" smtClean="0"/>
              <a:t> aus Eigengewebe</a:t>
            </a:r>
          </a:p>
          <a:p>
            <a:pPr algn="ctr">
              <a:buNone/>
            </a:pPr>
            <a:r>
              <a:rPr lang="de-DE" sz="2000" dirty="0" smtClean="0"/>
              <a:t>                       2. Lokale Hautlappenplastiken</a:t>
            </a:r>
          </a:p>
          <a:p>
            <a:pPr algn="ctr">
              <a:buNone/>
            </a:pPr>
            <a:r>
              <a:rPr lang="de-DE" sz="2000" dirty="0" smtClean="0"/>
              <a:t> 	      </a:t>
            </a:r>
            <a:r>
              <a:rPr lang="de-DE" sz="2000" dirty="0" err="1" smtClean="0"/>
              <a:t>Areola</a:t>
            </a:r>
            <a:r>
              <a:rPr lang="de-DE" sz="2000" dirty="0" smtClean="0"/>
              <a:t>: 1. </a:t>
            </a:r>
            <a:r>
              <a:rPr lang="de-DE" sz="2000" dirty="0" err="1" smtClean="0"/>
              <a:t>Autolog</a:t>
            </a:r>
            <a:r>
              <a:rPr lang="de-DE" sz="2000" dirty="0" smtClean="0"/>
              <a:t> mit Hauttransplantat</a:t>
            </a:r>
          </a:p>
          <a:p>
            <a:pPr algn="ctr">
              <a:buNone/>
            </a:pPr>
            <a:r>
              <a:rPr lang="de-DE" sz="2000" dirty="0" smtClean="0"/>
              <a:t>		2. </a:t>
            </a:r>
            <a:r>
              <a:rPr lang="de-DE" sz="2000" dirty="0" err="1" smtClean="0"/>
              <a:t>Tattoo</a:t>
            </a:r>
            <a:r>
              <a:rPr lang="de-DE" sz="2000" dirty="0" smtClean="0"/>
              <a:t>			</a:t>
            </a:r>
            <a:endParaRPr lang="de-AT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16832"/>
            <a:ext cx="2736304" cy="830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1916832"/>
            <a:ext cx="1462881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509120"/>
            <a:ext cx="2664296" cy="866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4581128"/>
            <a:ext cx="2736304" cy="86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Gerade Verbindung mit Pfeil 9"/>
          <p:cNvCxnSpPr/>
          <p:nvPr/>
        </p:nvCxnSpPr>
        <p:spPr>
          <a:xfrm flipH="1" flipV="1">
            <a:off x="3131840" y="2564904"/>
            <a:ext cx="57606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 flipV="1">
            <a:off x="3707904" y="2492896"/>
            <a:ext cx="324036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/>
          <p:cNvCxnSpPr/>
          <p:nvPr/>
        </p:nvCxnSpPr>
        <p:spPr>
          <a:xfrm flipH="1">
            <a:off x="2339752" y="3429000"/>
            <a:ext cx="1296144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3635896" y="3429000"/>
            <a:ext cx="2016224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DE" sz="2400" u="sng" dirty="0" smtClean="0"/>
              <a:t>Kosmetische </a:t>
            </a:r>
            <a:r>
              <a:rPr lang="de-DE" sz="2400" u="sng" dirty="0" err="1" smtClean="0"/>
              <a:t>Mammachirurgie</a:t>
            </a:r>
            <a:endParaRPr lang="de-DE" sz="2400" u="sng" dirty="0" smtClean="0"/>
          </a:p>
          <a:p>
            <a:pPr algn="ctr">
              <a:buNone/>
            </a:pPr>
            <a:endParaRPr lang="de-DE" sz="2400" dirty="0" smtClean="0"/>
          </a:p>
          <a:p>
            <a:pPr algn="ctr">
              <a:buNone/>
            </a:pPr>
            <a:r>
              <a:rPr lang="de-DE" sz="2000" dirty="0" smtClean="0"/>
              <a:t>Ziel: Verbesserung der </a:t>
            </a:r>
            <a:r>
              <a:rPr lang="de-DE" sz="2000" dirty="0" err="1" smtClean="0"/>
              <a:t>Kosmesis</a:t>
            </a:r>
            <a:r>
              <a:rPr lang="de-DE" sz="2000" dirty="0" smtClean="0"/>
              <a:t> der Brust/Brüste = </a:t>
            </a:r>
          </a:p>
          <a:p>
            <a:pPr algn="ctr">
              <a:buNone/>
            </a:pPr>
            <a:r>
              <a:rPr lang="de-DE" sz="2000" dirty="0" smtClean="0"/>
              <a:t>Plastische Brustchirurgie</a:t>
            </a:r>
          </a:p>
          <a:p>
            <a:pPr algn="ctr">
              <a:buNone/>
            </a:pPr>
            <a:endParaRPr lang="de-DE" sz="2000" dirty="0" smtClean="0"/>
          </a:p>
          <a:p>
            <a:pPr marL="514350" indent="-514350" algn="ctr">
              <a:buAutoNum type="romanUcPeriod"/>
            </a:pPr>
            <a:r>
              <a:rPr lang="de-DE" sz="2000" dirty="0" smtClean="0"/>
              <a:t>Brustvergrößerung – </a:t>
            </a:r>
            <a:r>
              <a:rPr lang="de-DE" sz="2000" dirty="0" err="1" smtClean="0"/>
              <a:t>Mammaaugmentation</a:t>
            </a:r>
            <a:endParaRPr lang="de-DE" sz="2000" dirty="0" smtClean="0"/>
          </a:p>
          <a:p>
            <a:pPr marL="514350" indent="-514350" algn="ctr">
              <a:buAutoNum type="romanUcPeriod"/>
            </a:pPr>
            <a:r>
              <a:rPr lang="de-DE" sz="2000" dirty="0" smtClean="0"/>
              <a:t>Brustverkleinerung – </a:t>
            </a:r>
            <a:r>
              <a:rPr lang="de-DE" sz="2000" dirty="0" err="1" smtClean="0"/>
              <a:t>Mammareduktion</a:t>
            </a:r>
            <a:endParaRPr lang="de-DE" sz="2000" dirty="0" smtClean="0"/>
          </a:p>
          <a:p>
            <a:pPr marL="514350" indent="-514350" algn="ctr">
              <a:buAutoNum type="romanUcPeriod"/>
            </a:pPr>
            <a:r>
              <a:rPr lang="de-DE" sz="2000" dirty="0" smtClean="0"/>
              <a:t>Bruststraffung - </a:t>
            </a:r>
            <a:r>
              <a:rPr lang="de-DE" sz="2000" dirty="0" err="1" smtClean="0"/>
              <a:t>Mastopexie</a:t>
            </a:r>
            <a:endParaRPr lang="de-DE" sz="2000" dirty="0" smtClean="0"/>
          </a:p>
          <a:p>
            <a:pPr algn="ctr">
              <a:buNone/>
            </a:pPr>
            <a:endParaRPr lang="de-DE" sz="2000" dirty="0" smtClean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DE" sz="2400" u="sng" dirty="0" smtClean="0"/>
              <a:t>Kosmetische </a:t>
            </a:r>
            <a:r>
              <a:rPr lang="de-DE" sz="2400" u="sng" dirty="0" err="1" smtClean="0"/>
              <a:t>Mammachirurgie</a:t>
            </a:r>
            <a:endParaRPr lang="de-DE" sz="2400" u="sng" dirty="0" smtClean="0"/>
          </a:p>
          <a:p>
            <a:pPr algn="ctr">
              <a:buNone/>
            </a:pPr>
            <a:r>
              <a:rPr lang="de-DE" sz="2400" dirty="0" err="1" smtClean="0"/>
              <a:t>Mammaaugmentation</a:t>
            </a:r>
            <a:endParaRPr lang="de-DE" sz="2400" dirty="0" smtClean="0"/>
          </a:p>
          <a:p>
            <a:pPr>
              <a:buNone/>
            </a:pPr>
            <a:r>
              <a:rPr lang="de-DE" sz="2000" dirty="0" smtClean="0"/>
              <a:t>Brustvergrößerung mittels </a:t>
            </a:r>
          </a:p>
          <a:p>
            <a:pPr>
              <a:buNone/>
            </a:pPr>
            <a:r>
              <a:rPr lang="de-DE" sz="2000" dirty="0" smtClean="0"/>
              <a:t>Silikonimplantaten</a:t>
            </a:r>
          </a:p>
          <a:p>
            <a:pPr marL="514350" indent="-514350">
              <a:buAutoNum type="romanUcPeriod"/>
            </a:pPr>
            <a:r>
              <a:rPr lang="de-DE" sz="2000" dirty="0" smtClean="0"/>
              <a:t>Submuskulär – unter M. </a:t>
            </a:r>
            <a:r>
              <a:rPr lang="de-DE" sz="2000" dirty="0" err="1" smtClean="0"/>
              <a:t>pectoralis</a:t>
            </a:r>
            <a:endParaRPr lang="de-DE" sz="2000" dirty="0" smtClean="0"/>
          </a:p>
          <a:p>
            <a:pPr marL="514350" indent="-514350">
              <a:buAutoNum type="romanUcPeriod"/>
            </a:pPr>
            <a:r>
              <a:rPr lang="de-DE" sz="2000" dirty="0" err="1" smtClean="0"/>
              <a:t>Subglandulär</a:t>
            </a:r>
            <a:r>
              <a:rPr lang="de-DE" sz="2000" dirty="0" smtClean="0"/>
              <a:t> – unter Drüsenkörper</a:t>
            </a:r>
            <a:endParaRPr lang="de-AT" sz="2000" dirty="0"/>
          </a:p>
        </p:txBody>
      </p:sp>
      <p:pic>
        <p:nvPicPr>
          <p:cNvPr id="4" name="Grafik 3" descr="aug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2132856"/>
            <a:ext cx="1584176" cy="4337720"/>
          </a:xfrm>
          <a:prstGeom prst="rect">
            <a:avLst/>
          </a:prstGeom>
        </p:spPr>
      </p:pic>
      <p:cxnSp>
        <p:nvCxnSpPr>
          <p:cNvPr id="6" name="Gerade Verbindung mit Pfeil 5"/>
          <p:cNvCxnSpPr/>
          <p:nvPr/>
        </p:nvCxnSpPr>
        <p:spPr>
          <a:xfrm>
            <a:off x="4788024" y="2780928"/>
            <a:ext cx="187220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4788024" y="3140968"/>
            <a:ext cx="2016224" cy="20162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 descr="augm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3429000"/>
            <a:ext cx="1919472" cy="2823212"/>
          </a:xfrm>
          <a:prstGeom prst="rect">
            <a:avLst/>
          </a:prstGeom>
        </p:spPr>
      </p:pic>
      <p:pic>
        <p:nvPicPr>
          <p:cNvPr id="10" name="Grafik 9" descr="augm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3573016"/>
            <a:ext cx="2232248" cy="2654816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DE" sz="2400" u="sng" dirty="0" smtClean="0"/>
              <a:t>Kosmetische </a:t>
            </a:r>
            <a:r>
              <a:rPr lang="de-DE" sz="2400" u="sng" dirty="0" err="1" smtClean="0"/>
              <a:t>Mammachirurgie</a:t>
            </a:r>
            <a:endParaRPr lang="de-DE" sz="2400" u="sng" dirty="0" smtClean="0"/>
          </a:p>
          <a:p>
            <a:pPr algn="ctr">
              <a:buNone/>
            </a:pPr>
            <a:r>
              <a:rPr lang="de-DE" sz="2400" dirty="0" err="1" smtClean="0"/>
              <a:t>Mammareduktion</a:t>
            </a:r>
            <a:endParaRPr lang="de-DE" sz="2400" dirty="0" smtClean="0"/>
          </a:p>
          <a:p>
            <a:pPr>
              <a:buNone/>
            </a:pPr>
            <a:r>
              <a:rPr lang="de-DE" sz="2000" dirty="0" smtClean="0"/>
              <a:t>Brustverkleinerung mit </a:t>
            </a:r>
            <a:r>
              <a:rPr lang="de-DE" sz="2000" dirty="0" err="1" smtClean="0"/>
              <a:t>Gefäßstielung</a:t>
            </a:r>
            <a:r>
              <a:rPr lang="de-DE" sz="2000" dirty="0" smtClean="0"/>
              <a:t> der </a:t>
            </a:r>
            <a:r>
              <a:rPr lang="de-DE" sz="2000" dirty="0" err="1" smtClean="0"/>
              <a:t>Mamille</a:t>
            </a:r>
            <a:r>
              <a:rPr lang="de-DE" sz="2000" dirty="0" smtClean="0"/>
              <a:t>:</a:t>
            </a:r>
          </a:p>
          <a:p>
            <a:pPr marL="514350" indent="-514350">
              <a:buAutoNum type="romanUcPeriod"/>
            </a:pPr>
            <a:r>
              <a:rPr lang="de-DE" sz="2000" dirty="0" smtClean="0"/>
              <a:t>Oberer </a:t>
            </a:r>
            <a:r>
              <a:rPr lang="de-DE" sz="2000" dirty="0" err="1" smtClean="0"/>
              <a:t>Mamillenstiel</a:t>
            </a:r>
            <a:endParaRPr lang="de-DE" sz="2000" dirty="0" smtClean="0"/>
          </a:p>
          <a:p>
            <a:pPr marL="514350" indent="-514350">
              <a:buAutoNum type="romanUcPeriod"/>
            </a:pPr>
            <a:r>
              <a:rPr lang="de-DE" sz="2000" dirty="0" smtClean="0"/>
              <a:t>Unterer </a:t>
            </a:r>
            <a:r>
              <a:rPr lang="de-DE" sz="2000" dirty="0" err="1" smtClean="0"/>
              <a:t>Mamillenstiel</a:t>
            </a:r>
            <a:endParaRPr lang="de-AT" sz="2000" dirty="0"/>
          </a:p>
        </p:txBody>
      </p:sp>
      <p:pic>
        <p:nvPicPr>
          <p:cNvPr id="4" name="Grafik 3" descr="reduk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068960"/>
            <a:ext cx="3947908" cy="3076188"/>
          </a:xfrm>
          <a:prstGeom prst="rect">
            <a:avLst/>
          </a:prstGeom>
        </p:spPr>
      </p:pic>
      <p:pic>
        <p:nvPicPr>
          <p:cNvPr id="5" name="Grafik 4" descr="redukt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3140968"/>
            <a:ext cx="3408356" cy="307276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Mammachirurgie</a:t>
            </a:r>
            <a:endParaRPr lang="de-AT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DE" sz="2400" u="sng" dirty="0" smtClean="0"/>
              <a:t>Kosmetische </a:t>
            </a:r>
            <a:r>
              <a:rPr lang="de-DE" sz="2400" u="sng" dirty="0" err="1" smtClean="0"/>
              <a:t>Mammachirurgie</a:t>
            </a:r>
            <a:endParaRPr lang="de-DE" sz="2400" u="sng" dirty="0" smtClean="0"/>
          </a:p>
          <a:p>
            <a:pPr algn="ctr">
              <a:buNone/>
            </a:pPr>
            <a:r>
              <a:rPr lang="de-DE" sz="2400" dirty="0" err="1" smtClean="0"/>
              <a:t>Mastopexie</a:t>
            </a:r>
            <a:endParaRPr lang="de-DE" sz="2400" dirty="0" smtClean="0"/>
          </a:p>
          <a:p>
            <a:pPr>
              <a:buNone/>
            </a:pPr>
            <a:r>
              <a:rPr lang="de-DE" sz="2000" dirty="0" smtClean="0"/>
              <a:t>Bruststraffung durch Reduktion des Hautmantels</a:t>
            </a:r>
            <a:endParaRPr lang="de-AT" sz="2000" dirty="0"/>
          </a:p>
        </p:txBody>
      </p:sp>
      <p:pic>
        <p:nvPicPr>
          <p:cNvPr id="5" name="Grafik 4" descr="pex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3068960"/>
            <a:ext cx="2590800" cy="1762125"/>
          </a:xfrm>
          <a:prstGeom prst="rect">
            <a:avLst/>
          </a:prstGeom>
        </p:spPr>
      </p:pic>
      <p:pic>
        <p:nvPicPr>
          <p:cNvPr id="6" name="Grafik 5" descr="pexie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3140968"/>
            <a:ext cx="5868144" cy="165747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1090</Words>
  <Application>Microsoft Office PowerPoint</Application>
  <PresentationFormat>Bildschirmpräsentation (4:3)</PresentationFormat>
  <Paragraphs>402</Paragraphs>
  <Slides>47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47</vt:i4>
      </vt:variant>
    </vt:vector>
  </HeadingPairs>
  <TitlesOfParts>
    <vt:vector size="48" baseType="lpstr">
      <vt:lpstr>Larissa-Design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  <vt:lpstr>Mammachirurgie</vt:lpstr>
    </vt:vector>
  </TitlesOfParts>
  <Company>Gemeinn. Salzburger Landeskliniken BetriebsgesmbH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Mammachirurgie</dc:title>
  <dc:creator>%MS.Fullname%</dc:creator>
  <cp:lastModifiedBy>%MS.Fullname%</cp:lastModifiedBy>
  <cp:revision>52</cp:revision>
  <dcterms:created xsi:type="dcterms:W3CDTF">2014-09-07T12:41:20Z</dcterms:created>
  <dcterms:modified xsi:type="dcterms:W3CDTF">2014-10-01T14:56:17Z</dcterms:modified>
</cp:coreProperties>
</file>