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3" r:id="rId4"/>
    <p:sldId id="262" r:id="rId5"/>
    <p:sldId id="270" r:id="rId6"/>
    <p:sldId id="271" r:id="rId7"/>
    <p:sldId id="272" r:id="rId8"/>
    <p:sldId id="273" r:id="rId9"/>
    <p:sldId id="266" r:id="rId10"/>
    <p:sldId id="265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63" d="100"/>
          <a:sy n="63" d="100"/>
        </p:scale>
        <p:origin x="78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4351902510380726E-2"/>
          <c:y val="4.5404723743927851E-2"/>
          <c:w val="0.92405828712140847"/>
          <c:h val="0.87271701651750933"/>
        </c:manualLayout>
      </c:layout>
      <c:areaChart>
        <c:grouping val="standard"/>
        <c:varyColors val="0"/>
        <c:ser>
          <c:idx val="1"/>
          <c:order val="1"/>
          <c:tx>
            <c:strRef>
              <c:f>'Recruitment alle Rando'!$H$1</c:f>
              <c:strCache>
                <c:ptCount val="1"/>
                <c:pt idx="0">
                  <c:v>Patients randomised I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c:spPr>
          <c:dLbls>
            <c:dLbl>
              <c:idx val="0"/>
              <c:layout>
                <c:manualLayout>
                  <c:x val="0"/>
                  <c:y val="-2.85483715064773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5962965559763539E-17"/>
                  <c:y val="-5.13870687116591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741434541669512E-3"/>
                  <c:y val="-6.85160916155456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b="1">
                    <a:solidFill>
                      <a:srgbClr val="009A46"/>
                    </a:solidFill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'Recruitment alle Rando'!$B$2:$B$18</c:f>
              <c:numCache>
                <c:formatCode>mmm\-yy</c:formatCode>
                <c:ptCount val="17"/>
                <c:pt idx="0">
                  <c:v>42248</c:v>
                </c:pt>
                <c:pt idx="1">
                  <c:v>42278</c:v>
                </c:pt>
                <c:pt idx="2">
                  <c:v>42309</c:v>
                </c:pt>
                <c:pt idx="3">
                  <c:v>42339</c:v>
                </c:pt>
                <c:pt idx="4">
                  <c:v>42370</c:v>
                </c:pt>
                <c:pt idx="5">
                  <c:v>42401</c:v>
                </c:pt>
                <c:pt idx="6">
                  <c:v>42430</c:v>
                </c:pt>
                <c:pt idx="7">
                  <c:v>42461</c:v>
                </c:pt>
                <c:pt idx="8">
                  <c:v>42491</c:v>
                </c:pt>
                <c:pt idx="9">
                  <c:v>42522</c:v>
                </c:pt>
                <c:pt idx="10">
                  <c:v>42552</c:v>
                </c:pt>
                <c:pt idx="11">
                  <c:v>42583</c:v>
                </c:pt>
                <c:pt idx="12">
                  <c:v>42614</c:v>
                </c:pt>
                <c:pt idx="13">
                  <c:v>42644</c:v>
                </c:pt>
                <c:pt idx="14">
                  <c:v>42675</c:v>
                </c:pt>
                <c:pt idx="15">
                  <c:v>42705</c:v>
                </c:pt>
                <c:pt idx="16">
                  <c:v>42736</c:v>
                </c:pt>
              </c:numCache>
            </c:numRef>
          </c:cat>
          <c:val>
            <c:numRef>
              <c:f>'Recruitment alle Rando'!$H$2:$H$47</c:f>
              <c:numCache>
                <c:formatCode>0</c:formatCode>
                <c:ptCount val="46"/>
                <c:pt idx="0">
                  <c:v>8</c:v>
                </c:pt>
                <c:pt idx="1">
                  <c:v>73</c:v>
                </c:pt>
                <c:pt idx="2">
                  <c:v>159</c:v>
                </c:pt>
                <c:pt idx="3" formatCode="General">
                  <c:v>233</c:v>
                </c:pt>
                <c:pt idx="4" formatCode="General">
                  <c:v>318</c:v>
                </c:pt>
                <c:pt idx="5" formatCode="General">
                  <c:v>436</c:v>
                </c:pt>
                <c:pt idx="6" formatCode="General">
                  <c:v>568</c:v>
                </c:pt>
                <c:pt idx="7" formatCode="General">
                  <c:v>727</c:v>
                </c:pt>
                <c:pt idx="8" formatCode="General">
                  <c:v>855</c:v>
                </c:pt>
                <c:pt idx="9" formatCode="General">
                  <c:v>1000</c:v>
                </c:pt>
                <c:pt idx="10" formatCode="General">
                  <c:v>1124</c:v>
                </c:pt>
                <c:pt idx="11" formatCode="General">
                  <c:v>1237</c:v>
                </c:pt>
                <c:pt idx="12" formatCode="General">
                  <c:v>1367</c:v>
                </c:pt>
                <c:pt idx="13" formatCode="General">
                  <c:v>1517</c:v>
                </c:pt>
                <c:pt idx="14" formatCode="General">
                  <c:v>1684</c:v>
                </c:pt>
                <c:pt idx="15" formatCode="General">
                  <c:v>1768</c:v>
                </c:pt>
                <c:pt idx="16" formatCode="General">
                  <c:v>1915</c:v>
                </c:pt>
                <c:pt idx="17" formatCode="General">
                  <c:v>2068</c:v>
                </c:pt>
                <c:pt idx="18" formatCode="General">
                  <c:v>2272</c:v>
                </c:pt>
                <c:pt idx="19" formatCode="General">
                  <c:v>2379</c:v>
                </c:pt>
                <c:pt idx="20" formatCode="General">
                  <c:v>2552</c:v>
                </c:pt>
                <c:pt idx="21" formatCode="General">
                  <c:v>2673</c:v>
                </c:pt>
                <c:pt idx="22">
                  <c:v>2837</c:v>
                </c:pt>
                <c:pt idx="23">
                  <c:v>2974</c:v>
                </c:pt>
                <c:pt idx="24">
                  <c:v>3034</c:v>
                </c:pt>
                <c:pt idx="25">
                  <c:v>3222</c:v>
                </c:pt>
                <c:pt idx="26">
                  <c:v>3384</c:v>
                </c:pt>
                <c:pt idx="27">
                  <c:v>3508</c:v>
                </c:pt>
                <c:pt idx="28">
                  <c:v>3653</c:v>
                </c:pt>
                <c:pt idx="29">
                  <c:v>3776</c:v>
                </c:pt>
                <c:pt idx="30">
                  <c:v>3930</c:v>
                </c:pt>
                <c:pt idx="31">
                  <c:v>4057</c:v>
                </c:pt>
                <c:pt idx="32">
                  <c:v>4190</c:v>
                </c:pt>
                <c:pt idx="33">
                  <c:v>4306</c:v>
                </c:pt>
                <c:pt idx="34">
                  <c:v>4462</c:v>
                </c:pt>
                <c:pt idx="35">
                  <c:v>4587</c:v>
                </c:pt>
                <c:pt idx="36">
                  <c:v>4676</c:v>
                </c:pt>
                <c:pt idx="37">
                  <c:v>4799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5037824"/>
        <c:axId val="206606312"/>
      </c:areaChart>
      <c:lineChart>
        <c:grouping val="standard"/>
        <c:varyColors val="0"/>
        <c:ser>
          <c:idx val="0"/>
          <c:order val="0"/>
          <c:tx>
            <c:strRef>
              <c:f>'Recruitment alle Rando'!$G$1</c:f>
              <c:strCache>
                <c:ptCount val="1"/>
                <c:pt idx="0">
                  <c:v>Projection</c:v>
                </c:pt>
              </c:strCache>
            </c:strRef>
          </c:tx>
          <c:marker>
            <c:symbol val="none"/>
          </c:marker>
          <c:dPt>
            <c:idx val="0"/>
            <c:bubble3D val="0"/>
            <c:spPr>
              <a:ln>
                <a:solidFill>
                  <a:srgbClr val="00B050"/>
                </a:solidFill>
              </a:ln>
            </c:spPr>
          </c:dPt>
          <c:cat>
            <c:numRef>
              <c:f>'Recruitment alle Rando'!$B$2:$B$47</c:f>
              <c:numCache>
                <c:formatCode>mmm\-yy</c:formatCode>
                <c:ptCount val="46"/>
                <c:pt idx="0">
                  <c:v>42248</c:v>
                </c:pt>
                <c:pt idx="1">
                  <c:v>42278</c:v>
                </c:pt>
                <c:pt idx="2">
                  <c:v>42309</c:v>
                </c:pt>
                <c:pt idx="3">
                  <c:v>42339</c:v>
                </c:pt>
                <c:pt idx="4">
                  <c:v>42370</c:v>
                </c:pt>
                <c:pt idx="5">
                  <c:v>42401</c:v>
                </c:pt>
                <c:pt idx="6">
                  <c:v>42430</c:v>
                </c:pt>
                <c:pt idx="7">
                  <c:v>42461</c:v>
                </c:pt>
                <c:pt idx="8">
                  <c:v>42491</c:v>
                </c:pt>
                <c:pt idx="9">
                  <c:v>42522</c:v>
                </c:pt>
                <c:pt idx="10">
                  <c:v>42552</c:v>
                </c:pt>
                <c:pt idx="11">
                  <c:v>42583</c:v>
                </c:pt>
                <c:pt idx="12">
                  <c:v>42614</c:v>
                </c:pt>
                <c:pt idx="13">
                  <c:v>42644</c:v>
                </c:pt>
                <c:pt idx="14">
                  <c:v>42675</c:v>
                </c:pt>
                <c:pt idx="15">
                  <c:v>42705</c:v>
                </c:pt>
                <c:pt idx="16">
                  <c:v>42736</c:v>
                </c:pt>
                <c:pt idx="17">
                  <c:v>42767</c:v>
                </c:pt>
                <c:pt idx="18">
                  <c:v>42795</c:v>
                </c:pt>
                <c:pt idx="19">
                  <c:v>42826</c:v>
                </c:pt>
                <c:pt idx="20">
                  <c:v>42856</c:v>
                </c:pt>
                <c:pt idx="21">
                  <c:v>42887</c:v>
                </c:pt>
                <c:pt idx="22">
                  <c:v>42917</c:v>
                </c:pt>
                <c:pt idx="23">
                  <c:v>42948</c:v>
                </c:pt>
                <c:pt idx="24">
                  <c:v>42979</c:v>
                </c:pt>
                <c:pt idx="25">
                  <c:v>43009</c:v>
                </c:pt>
                <c:pt idx="26">
                  <c:v>43040</c:v>
                </c:pt>
                <c:pt idx="27">
                  <c:v>43070</c:v>
                </c:pt>
                <c:pt idx="28">
                  <c:v>43101</c:v>
                </c:pt>
                <c:pt idx="29">
                  <c:v>43132</c:v>
                </c:pt>
                <c:pt idx="30">
                  <c:v>43160</c:v>
                </c:pt>
                <c:pt idx="31">
                  <c:v>43191</c:v>
                </c:pt>
                <c:pt idx="32">
                  <c:v>43221</c:v>
                </c:pt>
                <c:pt idx="33">
                  <c:v>43252</c:v>
                </c:pt>
                <c:pt idx="34">
                  <c:v>43282</c:v>
                </c:pt>
                <c:pt idx="35">
                  <c:v>43313</c:v>
                </c:pt>
                <c:pt idx="36">
                  <c:v>43344</c:v>
                </c:pt>
                <c:pt idx="37">
                  <c:v>43374</c:v>
                </c:pt>
                <c:pt idx="38">
                  <c:v>43405</c:v>
                </c:pt>
                <c:pt idx="39">
                  <c:v>43435</c:v>
                </c:pt>
                <c:pt idx="40">
                  <c:v>43466</c:v>
                </c:pt>
                <c:pt idx="41">
                  <c:v>43497</c:v>
                </c:pt>
                <c:pt idx="42">
                  <c:v>43525</c:v>
                </c:pt>
                <c:pt idx="43">
                  <c:v>43556</c:v>
                </c:pt>
                <c:pt idx="44">
                  <c:v>43586</c:v>
                </c:pt>
                <c:pt idx="45">
                  <c:v>43617</c:v>
                </c:pt>
              </c:numCache>
            </c:numRef>
          </c:cat>
          <c:val>
            <c:numRef>
              <c:f>'Recruitment alle Rando'!$G$2:$G$47</c:f>
              <c:numCache>
                <c:formatCode>0</c:formatCode>
                <c:ptCount val="46"/>
                <c:pt idx="0">
                  <c:v>11.5</c:v>
                </c:pt>
                <c:pt idx="1">
                  <c:v>57.5</c:v>
                </c:pt>
                <c:pt idx="2">
                  <c:v>126.5</c:v>
                </c:pt>
                <c:pt idx="3">
                  <c:v>218.5</c:v>
                </c:pt>
                <c:pt idx="4">
                  <c:v>333.5</c:v>
                </c:pt>
                <c:pt idx="5">
                  <c:v>471.5</c:v>
                </c:pt>
                <c:pt idx="6">
                  <c:v>609.5</c:v>
                </c:pt>
                <c:pt idx="7">
                  <c:v>747.5</c:v>
                </c:pt>
                <c:pt idx="8">
                  <c:v>885.5</c:v>
                </c:pt>
                <c:pt idx="9">
                  <c:v>1023.5</c:v>
                </c:pt>
                <c:pt idx="10">
                  <c:v>1161.5</c:v>
                </c:pt>
                <c:pt idx="11">
                  <c:v>1299.5</c:v>
                </c:pt>
                <c:pt idx="12">
                  <c:v>1437.5</c:v>
                </c:pt>
                <c:pt idx="13">
                  <c:v>1575.5</c:v>
                </c:pt>
                <c:pt idx="14">
                  <c:v>1713.5</c:v>
                </c:pt>
                <c:pt idx="15">
                  <c:v>1851.5</c:v>
                </c:pt>
                <c:pt idx="16">
                  <c:v>1989.5</c:v>
                </c:pt>
                <c:pt idx="17">
                  <c:v>2127.5</c:v>
                </c:pt>
                <c:pt idx="18">
                  <c:v>2265.5</c:v>
                </c:pt>
                <c:pt idx="19">
                  <c:v>2403.5</c:v>
                </c:pt>
                <c:pt idx="20">
                  <c:v>2541.5</c:v>
                </c:pt>
                <c:pt idx="21">
                  <c:v>2679.5</c:v>
                </c:pt>
                <c:pt idx="22">
                  <c:v>2817.5</c:v>
                </c:pt>
                <c:pt idx="23">
                  <c:v>2955.5</c:v>
                </c:pt>
                <c:pt idx="24">
                  <c:v>3093.5</c:v>
                </c:pt>
                <c:pt idx="25">
                  <c:v>3231.5</c:v>
                </c:pt>
                <c:pt idx="26">
                  <c:v>3369.5</c:v>
                </c:pt>
                <c:pt idx="27">
                  <c:v>3507.5</c:v>
                </c:pt>
                <c:pt idx="28">
                  <c:v>3645.5</c:v>
                </c:pt>
                <c:pt idx="29">
                  <c:v>3783.5</c:v>
                </c:pt>
                <c:pt idx="30">
                  <c:v>3921.5</c:v>
                </c:pt>
                <c:pt idx="31">
                  <c:v>4059.5</c:v>
                </c:pt>
                <c:pt idx="32">
                  <c:v>4197.5</c:v>
                </c:pt>
                <c:pt idx="33">
                  <c:v>4335.5</c:v>
                </c:pt>
                <c:pt idx="34">
                  <c:v>4473.5</c:v>
                </c:pt>
                <c:pt idx="35">
                  <c:v>4611.5</c:v>
                </c:pt>
                <c:pt idx="36">
                  <c:v>4749.5</c:v>
                </c:pt>
                <c:pt idx="37">
                  <c:v>4887.5</c:v>
                </c:pt>
                <c:pt idx="38">
                  <c:v>5025.5</c:v>
                </c:pt>
                <c:pt idx="39">
                  <c:v>5163.5</c:v>
                </c:pt>
                <c:pt idx="40">
                  <c:v>5301.5</c:v>
                </c:pt>
                <c:pt idx="41">
                  <c:v>5439.5</c:v>
                </c:pt>
                <c:pt idx="42">
                  <c:v>5577.5</c:v>
                </c:pt>
                <c:pt idx="43">
                  <c:v>5715.5</c:v>
                </c:pt>
                <c:pt idx="44">
                  <c:v>5853.5</c:v>
                </c:pt>
                <c:pt idx="45">
                  <c:v>5991.5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5037824"/>
        <c:axId val="206606312"/>
      </c:lineChart>
      <c:lineChart>
        <c:grouping val="standard"/>
        <c:varyColors val="0"/>
        <c:ser>
          <c:idx val="2"/>
          <c:order val="2"/>
          <c:tx>
            <c:v>Sites activated</c:v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>
                        <a:lumMod val="50000"/>
                      </a:schemeClr>
                    </a:solidFill>
                  </a:defRPr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'Recruitment alle Rando'!$B$2:$B$47</c:f>
              <c:numCache>
                <c:formatCode>mmm\-yy</c:formatCode>
                <c:ptCount val="46"/>
                <c:pt idx="0">
                  <c:v>42248</c:v>
                </c:pt>
                <c:pt idx="1">
                  <c:v>42278</c:v>
                </c:pt>
                <c:pt idx="2">
                  <c:v>42309</c:v>
                </c:pt>
                <c:pt idx="3">
                  <c:v>42339</c:v>
                </c:pt>
                <c:pt idx="4">
                  <c:v>42370</c:v>
                </c:pt>
                <c:pt idx="5">
                  <c:v>42401</c:v>
                </c:pt>
                <c:pt idx="6">
                  <c:v>42430</c:v>
                </c:pt>
                <c:pt idx="7">
                  <c:v>42461</c:v>
                </c:pt>
                <c:pt idx="8">
                  <c:v>42491</c:v>
                </c:pt>
                <c:pt idx="9">
                  <c:v>42522</c:v>
                </c:pt>
                <c:pt idx="10">
                  <c:v>42552</c:v>
                </c:pt>
                <c:pt idx="11">
                  <c:v>42583</c:v>
                </c:pt>
                <c:pt idx="12">
                  <c:v>42614</c:v>
                </c:pt>
                <c:pt idx="13">
                  <c:v>42644</c:v>
                </c:pt>
                <c:pt idx="14">
                  <c:v>42675</c:v>
                </c:pt>
                <c:pt idx="15">
                  <c:v>42705</c:v>
                </c:pt>
                <c:pt idx="16">
                  <c:v>42736</c:v>
                </c:pt>
                <c:pt idx="17">
                  <c:v>42767</c:v>
                </c:pt>
                <c:pt idx="18">
                  <c:v>42795</c:v>
                </c:pt>
                <c:pt idx="19">
                  <c:v>42826</c:v>
                </c:pt>
                <c:pt idx="20">
                  <c:v>42856</c:v>
                </c:pt>
                <c:pt idx="21">
                  <c:v>42887</c:v>
                </c:pt>
                <c:pt idx="22">
                  <c:v>42917</c:v>
                </c:pt>
                <c:pt idx="23">
                  <c:v>42948</c:v>
                </c:pt>
                <c:pt idx="24">
                  <c:v>42979</c:v>
                </c:pt>
                <c:pt idx="25">
                  <c:v>43009</c:v>
                </c:pt>
                <c:pt idx="26">
                  <c:v>43040</c:v>
                </c:pt>
                <c:pt idx="27">
                  <c:v>43070</c:v>
                </c:pt>
                <c:pt idx="28">
                  <c:v>43101</c:v>
                </c:pt>
                <c:pt idx="29">
                  <c:v>43132</c:v>
                </c:pt>
                <c:pt idx="30">
                  <c:v>43160</c:v>
                </c:pt>
                <c:pt idx="31">
                  <c:v>43191</c:v>
                </c:pt>
                <c:pt idx="32">
                  <c:v>43221</c:v>
                </c:pt>
                <c:pt idx="33">
                  <c:v>43252</c:v>
                </c:pt>
                <c:pt idx="34">
                  <c:v>43282</c:v>
                </c:pt>
                <c:pt idx="35">
                  <c:v>43313</c:v>
                </c:pt>
                <c:pt idx="36">
                  <c:v>43344</c:v>
                </c:pt>
                <c:pt idx="37">
                  <c:v>43374</c:v>
                </c:pt>
                <c:pt idx="38">
                  <c:v>43405</c:v>
                </c:pt>
                <c:pt idx="39">
                  <c:v>43435</c:v>
                </c:pt>
                <c:pt idx="40">
                  <c:v>43466</c:v>
                </c:pt>
                <c:pt idx="41">
                  <c:v>43497</c:v>
                </c:pt>
                <c:pt idx="42">
                  <c:v>43525</c:v>
                </c:pt>
                <c:pt idx="43">
                  <c:v>43556</c:v>
                </c:pt>
                <c:pt idx="44">
                  <c:v>43586</c:v>
                </c:pt>
                <c:pt idx="45">
                  <c:v>43617</c:v>
                </c:pt>
              </c:numCache>
            </c:numRef>
          </c:cat>
          <c:val>
            <c:numRef>
              <c:f>'Recruitment alle Rando'!$D$2:$D$47</c:f>
              <c:numCache>
                <c:formatCode>0</c:formatCode>
                <c:ptCount val="46"/>
                <c:pt idx="0">
                  <c:v>37</c:v>
                </c:pt>
                <c:pt idx="1">
                  <c:v>56</c:v>
                </c:pt>
                <c:pt idx="2">
                  <c:v>64</c:v>
                </c:pt>
                <c:pt idx="3">
                  <c:v>89</c:v>
                </c:pt>
                <c:pt idx="4">
                  <c:v>93</c:v>
                </c:pt>
                <c:pt idx="5">
                  <c:v>97</c:v>
                </c:pt>
                <c:pt idx="6">
                  <c:v>104</c:v>
                </c:pt>
                <c:pt idx="7">
                  <c:v>105</c:v>
                </c:pt>
                <c:pt idx="8">
                  <c:v>111</c:v>
                </c:pt>
                <c:pt idx="9">
                  <c:v>118</c:v>
                </c:pt>
                <c:pt idx="10">
                  <c:v>124</c:v>
                </c:pt>
                <c:pt idx="11">
                  <c:v>130</c:v>
                </c:pt>
                <c:pt idx="12">
                  <c:v>132</c:v>
                </c:pt>
                <c:pt idx="13">
                  <c:v>136</c:v>
                </c:pt>
                <c:pt idx="14">
                  <c:v>137</c:v>
                </c:pt>
                <c:pt idx="15">
                  <c:v>137</c:v>
                </c:pt>
                <c:pt idx="16">
                  <c:v>138</c:v>
                </c:pt>
                <c:pt idx="17">
                  <c:v>140</c:v>
                </c:pt>
                <c:pt idx="18">
                  <c:v>150</c:v>
                </c:pt>
                <c:pt idx="19">
                  <c:v>150</c:v>
                </c:pt>
                <c:pt idx="20">
                  <c:v>151</c:v>
                </c:pt>
                <c:pt idx="21">
                  <c:v>161</c:v>
                </c:pt>
                <c:pt idx="22">
                  <c:v>162</c:v>
                </c:pt>
                <c:pt idx="23">
                  <c:v>154</c:v>
                </c:pt>
                <c:pt idx="24">
                  <c:v>154</c:v>
                </c:pt>
                <c:pt idx="25">
                  <c:v>156</c:v>
                </c:pt>
                <c:pt idx="26">
                  <c:v>156</c:v>
                </c:pt>
                <c:pt idx="27">
                  <c:v>156</c:v>
                </c:pt>
                <c:pt idx="28">
                  <c:v>156</c:v>
                </c:pt>
                <c:pt idx="29">
                  <c:v>156</c:v>
                </c:pt>
                <c:pt idx="30">
                  <c:v>156</c:v>
                </c:pt>
                <c:pt idx="31">
                  <c:v>156</c:v>
                </c:pt>
                <c:pt idx="32">
                  <c:v>156</c:v>
                </c:pt>
                <c:pt idx="33">
                  <c:v>156</c:v>
                </c:pt>
                <c:pt idx="34">
                  <c:v>156</c:v>
                </c:pt>
                <c:pt idx="35">
                  <c:v>156</c:v>
                </c:pt>
                <c:pt idx="36">
                  <c:v>156</c:v>
                </c:pt>
                <c:pt idx="37">
                  <c:v>156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6607096"/>
        <c:axId val="206606704"/>
      </c:lineChart>
      <c:dateAx>
        <c:axId val="155037824"/>
        <c:scaling>
          <c:orientation val="minMax"/>
          <c:max val="43465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 rot="-2100000"/>
          <a:lstStyle/>
          <a:p>
            <a:pPr>
              <a:defRPr sz="1200"/>
            </a:pPr>
            <a:endParaRPr lang="de-DE"/>
          </a:p>
        </c:txPr>
        <c:crossAx val="206606312"/>
        <c:crosses val="autoZero"/>
        <c:auto val="1"/>
        <c:lblOffset val="100"/>
        <c:baseTimeUnit val="months"/>
      </c:dateAx>
      <c:valAx>
        <c:axId val="206606312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chemeClr val="tx2"/>
                </a:solidFill>
              </a:defRPr>
            </a:pPr>
            <a:endParaRPr lang="de-DE"/>
          </a:p>
        </c:txPr>
        <c:crossAx val="155037824"/>
        <c:crossesAt val="42248"/>
        <c:crossBetween val="midCat"/>
        <c:majorUnit val="500"/>
      </c:valAx>
      <c:valAx>
        <c:axId val="206606704"/>
        <c:scaling>
          <c:orientation val="minMax"/>
          <c:max val="180"/>
          <c:min val="0"/>
        </c:scaling>
        <c:delete val="0"/>
        <c:axPos val="r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bg1">
                    <a:lumMod val="50000"/>
                  </a:schemeClr>
                </a:solidFill>
              </a:defRPr>
            </a:pPr>
            <a:endParaRPr lang="de-DE"/>
          </a:p>
        </c:txPr>
        <c:crossAx val="206607096"/>
        <c:crosses val="max"/>
        <c:crossBetween val="between"/>
      </c:valAx>
      <c:dateAx>
        <c:axId val="206607096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206606704"/>
        <c:crosses val="autoZero"/>
        <c:auto val="1"/>
        <c:lblOffset val="100"/>
        <c:baseTimeUnit val="months"/>
      </c:dateAx>
    </c:plotArea>
    <c:legend>
      <c:legendPos val="r"/>
      <c:layout>
        <c:manualLayout>
          <c:xMode val="edge"/>
          <c:yMode val="edge"/>
          <c:x val="9.6371671854748528E-2"/>
          <c:y val="2.5484028067244369E-2"/>
          <c:w val="0.73430275017764002"/>
          <c:h val="7.0677001027291797E-2"/>
        </c:manualLayout>
      </c:layout>
      <c:overlay val="0"/>
      <c:txPr>
        <a:bodyPr/>
        <a:lstStyle/>
        <a:p>
          <a:pPr rtl="0">
            <a:defRPr sz="1400"/>
          </a:pPr>
          <a:endParaRPr lang="de-DE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1015542622368352E-2"/>
          <c:y val="2.030201616907144E-2"/>
          <c:w val="0.92405828712140847"/>
          <c:h val="0.86128054070038329"/>
        </c:manualLayout>
      </c:layout>
      <c:areaChart>
        <c:grouping val="standard"/>
        <c:varyColors val="0"/>
        <c:ser>
          <c:idx val="1"/>
          <c:order val="1"/>
          <c:tx>
            <c:strRef>
              <c:f>'Recruitment alle Rando'!$L$1</c:f>
              <c:strCache>
                <c:ptCount val="1"/>
                <c:pt idx="0">
                  <c:v>Patients randomised II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9A46"/>
                    </a:solidFill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'Recruitment alle Rando'!$B$2:$B$17</c:f>
              <c:numCache>
                <c:formatCode>mmm\-yy</c:formatCode>
                <c:ptCount val="16"/>
                <c:pt idx="0">
                  <c:v>42248</c:v>
                </c:pt>
                <c:pt idx="1">
                  <c:v>42278</c:v>
                </c:pt>
                <c:pt idx="2">
                  <c:v>42309</c:v>
                </c:pt>
                <c:pt idx="3">
                  <c:v>42339</c:v>
                </c:pt>
                <c:pt idx="4">
                  <c:v>42370</c:v>
                </c:pt>
                <c:pt idx="5">
                  <c:v>42401</c:v>
                </c:pt>
                <c:pt idx="6">
                  <c:v>42430</c:v>
                </c:pt>
                <c:pt idx="7">
                  <c:v>42461</c:v>
                </c:pt>
                <c:pt idx="8">
                  <c:v>42491</c:v>
                </c:pt>
                <c:pt idx="9">
                  <c:v>42522</c:v>
                </c:pt>
                <c:pt idx="10">
                  <c:v>42552</c:v>
                </c:pt>
                <c:pt idx="11">
                  <c:v>42583</c:v>
                </c:pt>
                <c:pt idx="12">
                  <c:v>42614</c:v>
                </c:pt>
                <c:pt idx="13">
                  <c:v>42644</c:v>
                </c:pt>
                <c:pt idx="14">
                  <c:v>42675</c:v>
                </c:pt>
                <c:pt idx="15">
                  <c:v>42705</c:v>
                </c:pt>
              </c:numCache>
            </c:numRef>
          </c:cat>
          <c:val>
            <c:numRef>
              <c:f>'Recruitment alle Rando'!$L$2:$L$47</c:f>
              <c:numCache>
                <c:formatCode>General</c:formatCode>
                <c:ptCount val="46"/>
                <c:pt idx="0">
                  <c:v>0</c:v>
                </c:pt>
                <c:pt idx="1">
                  <c:v>2</c:v>
                </c:pt>
                <c:pt idx="2">
                  <c:v>7</c:v>
                </c:pt>
                <c:pt idx="3">
                  <c:v>20</c:v>
                </c:pt>
                <c:pt idx="4">
                  <c:v>31</c:v>
                </c:pt>
                <c:pt idx="5">
                  <c:v>38</c:v>
                </c:pt>
                <c:pt idx="6">
                  <c:v>50</c:v>
                </c:pt>
                <c:pt idx="7">
                  <c:v>65</c:v>
                </c:pt>
                <c:pt idx="8">
                  <c:v>77</c:v>
                </c:pt>
                <c:pt idx="9">
                  <c:v>90</c:v>
                </c:pt>
                <c:pt idx="10">
                  <c:v>95</c:v>
                </c:pt>
                <c:pt idx="11">
                  <c:v>105</c:v>
                </c:pt>
                <c:pt idx="12">
                  <c:v>112</c:v>
                </c:pt>
                <c:pt idx="13">
                  <c:v>120</c:v>
                </c:pt>
                <c:pt idx="14">
                  <c:v>138</c:v>
                </c:pt>
                <c:pt idx="15">
                  <c:v>144</c:v>
                </c:pt>
                <c:pt idx="16">
                  <c:v>161</c:v>
                </c:pt>
                <c:pt idx="17">
                  <c:v>169</c:v>
                </c:pt>
                <c:pt idx="18">
                  <c:v>186</c:v>
                </c:pt>
                <c:pt idx="19">
                  <c:v>193</c:v>
                </c:pt>
                <c:pt idx="20">
                  <c:v>209</c:v>
                </c:pt>
                <c:pt idx="21">
                  <c:v>228</c:v>
                </c:pt>
                <c:pt idx="22">
                  <c:v>231</c:v>
                </c:pt>
                <c:pt idx="23">
                  <c:v>249</c:v>
                </c:pt>
                <c:pt idx="24">
                  <c:v>264</c:v>
                </c:pt>
                <c:pt idx="25">
                  <c:v>286</c:v>
                </c:pt>
                <c:pt idx="26">
                  <c:v>295</c:v>
                </c:pt>
                <c:pt idx="27">
                  <c:v>304</c:v>
                </c:pt>
                <c:pt idx="28">
                  <c:v>319</c:v>
                </c:pt>
                <c:pt idx="29">
                  <c:v>340</c:v>
                </c:pt>
                <c:pt idx="30">
                  <c:v>350</c:v>
                </c:pt>
                <c:pt idx="31">
                  <c:v>365</c:v>
                </c:pt>
                <c:pt idx="32">
                  <c:v>372</c:v>
                </c:pt>
                <c:pt idx="33">
                  <c:v>383</c:v>
                </c:pt>
                <c:pt idx="34">
                  <c:v>396</c:v>
                </c:pt>
                <c:pt idx="35">
                  <c:v>413</c:v>
                </c:pt>
                <c:pt idx="36">
                  <c:v>425</c:v>
                </c:pt>
                <c:pt idx="37">
                  <c:v>440</c:v>
                </c:pt>
                <c:pt idx="45">
                  <c:v>1968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688464"/>
        <c:axId val="208688856"/>
      </c:areaChart>
      <c:lineChart>
        <c:grouping val="standard"/>
        <c:varyColors val="0"/>
        <c:ser>
          <c:idx val="0"/>
          <c:order val="0"/>
          <c:tx>
            <c:strRef>
              <c:f>'Recruitment alle Rando'!$K$1</c:f>
              <c:strCache>
                <c:ptCount val="1"/>
                <c:pt idx="0">
                  <c:v>planned no. rando 2</c:v>
                </c:pt>
              </c:strCache>
            </c:strRef>
          </c:tx>
          <c:marker>
            <c:symbol val="none"/>
          </c:marker>
          <c:dPt>
            <c:idx val="0"/>
            <c:bubble3D val="0"/>
            <c:spPr>
              <a:ln>
                <a:solidFill>
                  <a:srgbClr val="00B050"/>
                </a:solidFill>
              </a:ln>
            </c:spPr>
          </c:dPt>
          <c:cat>
            <c:numRef>
              <c:f>'Recruitment alle Rando'!$B$2:$B$47</c:f>
              <c:numCache>
                <c:formatCode>mmm\-yy</c:formatCode>
                <c:ptCount val="46"/>
                <c:pt idx="0">
                  <c:v>42248</c:v>
                </c:pt>
                <c:pt idx="1">
                  <c:v>42278</c:v>
                </c:pt>
                <c:pt idx="2">
                  <c:v>42309</c:v>
                </c:pt>
                <c:pt idx="3">
                  <c:v>42339</c:v>
                </c:pt>
                <c:pt idx="4">
                  <c:v>42370</c:v>
                </c:pt>
                <c:pt idx="5">
                  <c:v>42401</c:v>
                </c:pt>
                <c:pt idx="6">
                  <c:v>42430</c:v>
                </c:pt>
                <c:pt idx="7">
                  <c:v>42461</c:v>
                </c:pt>
                <c:pt idx="8">
                  <c:v>42491</c:v>
                </c:pt>
                <c:pt idx="9">
                  <c:v>42522</c:v>
                </c:pt>
                <c:pt idx="10">
                  <c:v>42552</c:v>
                </c:pt>
                <c:pt idx="11">
                  <c:v>42583</c:v>
                </c:pt>
                <c:pt idx="12">
                  <c:v>42614</c:v>
                </c:pt>
                <c:pt idx="13">
                  <c:v>42644</c:v>
                </c:pt>
                <c:pt idx="14">
                  <c:v>42675</c:v>
                </c:pt>
                <c:pt idx="15">
                  <c:v>42705</c:v>
                </c:pt>
                <c:pt idx="16">
                  <c:v>42736</c:v>
                </c:pt>
                <c:pt idx="17">
                  <c:v>42767</c:v>
                </c:pt>
                <c:pt idx="18">
                  <c:v>42795</c:v>
                </c:pt>
                <c:pt idx="19">
                  <c:v>42826</c:v>
                </c:pt>
                <c:pt idx="20">
                  <c:v>42856</c:v>
                </c:pt>
                <c:pt idx="21">
                  <c:v>42887</c:v>
                </c:pt>
                <c:pt idx="22">
                  <c:v>42917</c:v>
                </c:pt>
                <c:pt idx="23">
                  <c:v>42948</c:v>
                </c:pt>
                <c:pt idx="24">
                  <c:v>42979</c:v>
                </c:pt>
                <c:pt idx="25">
                  <c:v>43009</c:v>
                </c:pt>
                <c:pt idx="26">
                  <c:v>43040</c:v>
                </c:pt>
                <c:pt idx="27">
                  <c:v>43070</c:v>
                </c:pt>
                <c:pt idx="28">
                  <c:v>43101</c:v>
                </c:pt>
                <c:pt idx="29">
                  <c:v>43132</c:v>
                </c:pt>
                <c:pt idx="30">
                  <c:v>43160</c:v>
                </c:pt>
                <c:pt idx="31">
                  <c:v>43191</c:v>
                </c:pt>
                <c:pt idx="32">
                  <c:v>43221</c:v>
                </c:pt>
                <c:pt idx="33">
                  <c:v>43252</c:v>
                </c:pt>
                <c:pt idx="34">
                  <c:v>43282</c:v>
                </c:pt>
                <c:pt idx="35">
                  <c:v>43313</c:v>
                </c:pt>
                <c:pt idx="36">
                  <c:v>43344</c:v>
                </c:pt>
                <c:pt idx="37">
                  <c:v>43374</c:v>
                </c:pt>
                <c:pt idx="38">
                  <c:v>43405</c:v>
                </c:pt>
                <c:pt idx="39">
                  <c:v>43435</c:v>
                </c:pt>
                <c:pt idx="40">
                  <c:v>43466</c:v>
                </c:pt>
                <c:pt idx="41">
                  <c:v>43497</c:v>
                </c:pt>
                <c:pt idx="42">
                  <c:v>43525</c:v>
                </c:pt>
                <c:pt idx="43">
                  <c:v>43556</c:v>
                </c:pt>
                <c:pt idx="44">
                  <c:v>43586</c:v>
                </c:pt>
                <c:pt idx="45">
                  <c:v>43617</c:v>
                </c:pt>
              </c:numCache>
            </c:numRef>
          </c:cat>
          <c:val>
            <c:numRef>
              <c:f>'Recruitment alle Rando'!$K$2:$K$47</c:f>
              <c:numCache>
                <c:formatCode>0.00</c:formatCode>
                <c:ptCount val="46"/>
                <c:pt idx="0">
                  <c:v>0</c:v>
                </c:pt>
                <c:pt idx="1">
                  <c:v>2</c:v>
                </c:pt>
                <c:pt idx="2">
                  <c:v>11</c:v>
                </c:pt>
                <c:pt idx="3">
                  <c:v>24</c:v>
                </c:pt>
                <c:pt idx="4">
                  <c:v>41</c:v>
                </c:pt>
                <c:pt idx="5">
                  <c:v>63</c:v>
                </c:pt>
                <c:pt idx="6">
                  <c:v>88</c:v>
                </c:pt>
                <c:pt idx="7">
                  <c:v>114</c:v>
                </c:pt>
                <c:pt idx="8">
                  <c:v>140</c:v>
                </c:pt>
                <c:pt idx="9">
                  <c:v>166</c:v>
                </c:pt>
                <c:pt idx="10">
                  <c:v>192</c:v>
                </c:pt>
                <c:pt idx="11">
                  <c:v>218</c:v>
                </c:pt>
                <c:pt idx="12">
                  <c:v>244</c:v>
                </c:pt>
                <c:pt idx="13">
                  <c:v>270</c:v>
                </c:pt>
                <c:pt idx="14">
                  <c:v>295</c:v>
                </c:pt>
                <c:pt idx="15">
                  <c:v>321</c:v>
                </c:pt>
                <c:pt idx="16">
                  <c:v>347</c:v>
                </c:pt>
                <c:pt idx="17">
                  <c:v>373</c:v>
                </c:pt>
                <c:pt idx="18">
                  <c:v>399</c:v>
                </c:pt>
                <c:pt idx="19">
                  <c:v>425</c:v>
                </c:pt>
                <c:pt idx="20">
                  <c:v>451</c:v>
                </c:pt>
                <c:pt idx="21">
                  <c:v>477</c:v>
                </c:pt>
                <c:pt idx="22">
                  <c:v>502</c:v>
                </c:pt>
                <c:pt idx="23">
                  <c:v>528</c:v>
                </c:pt>
                <c:pt idx="24">
                  <c:v>554</c:v>
                </c:pt>
                <c:pt idx="25">
                  <c:v>580</c:v>
                </c:pt>
                <c:pt idx="26">
                  <c:v>606</c:v>
                </c:pt>
                <c:pt idx="27">
                  <c:v>632</c:v>
                </c:pt>
                <c:pt idx="28">
                  <c:v>658</c:v>
                </c:pt>
                <c:pt idx="29">
                  <c:v>684</c:v>
                </c:pt>
                <c:pt idx="30">
                  <c:v>709</c:v>
                </c:pt>
                <c:pt idx="31">
                  <c:v>735</c:v>
                </c:pt>
                <c:pt idx="32">
                  <c:v>761</c:v>
                </c:pt>
                <c:pt idx="33">
                  <c:v>787</c:v>
                </c:pt>
                <c:pt idx="34">
                  <c:v>813</c:v>
                </c:pt>
                <c:pt idx="35">
                  <c:v>839</c:v>
                </c:pt>
                <c:pt idx="36">
                  <c:v>865</c:v>
                </c:pt>
                <c:pt idx="37">
                  <c:v>891</c:v>
                </c:pt>
                <c:pt idx="38">
                  <c:v>916</c:v>
                </c:pt>
                <c:pt idx="39">
                  <c:v>942</c:v>
                </c:pt>
                <c:pt idx="40">
                  <c:v>968</c:v>
                </c:pt>
                <c:pt idx="41">
                  <c:v>994</c:v>
                </c:pt>
                <c:pt idx="42">
                  <c:v>1020</c:v>
                </c:pt>
                <c:pt idx="43">
                  <c:v>1046</c:v>
                </c:pt>
                <c:pt idx="44">
                  <c:v>1072</c:v>
                </c:pt>
                <c:pt idx="45">
                  <c:v>1098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8688464"/>
        <c:axId val="208688856"/>
      </c:lineChart>
      <c:lineChart>
        <c:grouping val="standard"/>
        <c:varyColors val="0"/>
        <c:ser>
          <c:idx val="2"/>
          <c:order val="2"/>
          <c:tx>
            <c:v>Sites activated</c:v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>
                        <a:lumMod val="50000"/>
                      </a:schemeClr>
                    </a:solidFill>
                  </a:defRPr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'Recruitment alle Rando'!$B$2:$B$47</c:f>
              <c:numCache>
                <c:formatCode>mmm\-yy</c:formatCode>
                <c:ptCount val="46"/>
                <c:pt idx="0">
                  <c:v>42248</c:v>
                </c:pt>
                <c:pt idx="1">
                  <c:v>42278</c:v>
                </c:pt>
                <c:pt idx="2">
                  <c:v>42309</c:v>
                </c:pt>
                <c:pt idx="3">
                  <c:v>42339</c:v>
                </c:pt>
                <c:pt idx="4">
                  <c:v>42370</c:v>
                </c:pt>
                <c:pt idx="5">
                  <c:v>42401</c:v>
                </c:pt>
                <c:pt idx="6">
                  <c:v>42430</c:v>
                </c:pt>
                <c:pt idx="7">
                  <c:v>42461</c:v>
                </c:pt>
                <c:pt idx="8">
                  <c:v>42491</c:v>
                </c:pt>
                <c:pt idx="9">
                  <c:v>42522</c:v>
                </c:pt>
                <c:pt idx="10">
                  <c:v>42552</c:v>
                </c:pt>
                <c:pt idx="11">
                  <c:v>42583</c:v>
                </c:pt>
                <c:pt idx="12">
                  <c:v>42614</c:v>
                </c:pt>
                <c:pt idx="13">
                  <c:v>42644</c:v>
                </c:pt>
                <c:pt idx="14">
                  <c:v>42675</c:v>
                </c:pt>
                <c:pt idx="15">
                  <c:v>42705</c:v>
                </c:pt>
                <c:pt idx="16">
                  <c:v>42736</c:v>
                </c:pt>
                <c:pt idx="17">
                  <c:v>42767</c:v>
                </c:pt>
                <c:pt idx="18">
                  <c:v>42795</c:v>
                </c:pt>
                <c:pt idx="19">
                  <c:v>42826</c:v>
                </c:pt>
                <c:pt idx="20">
                  <c:v>42856</c:v>
                </c:pt>
                <c:pt idx="21">
                  <c:v>42887</c:v>
                </c:pt>
                <c:pt idx="22">
                  <c:v>42917</c:v>
                </c:pt>
                <c:pt idx="23">
                  <c:v>42948</c:v>
                </c:pt>
                <c:pt idx="24">
                  <c:v>42979</c:v>
                </c:pt>
                <c:pt idx="25">
                  <c:v>43009</c:v>
                </c:pt>
                <c:pt idx="26">
                  <c:v>43040</c:v>
                </c:pt>
                <c:pt idx="27">
                  <c:v>43070</c:v>
                </c:pt>
                <c:pt idx="28">
                  <c:v>43101</c:v>
                </c:pt>
                <c:pt idx="29">
                  <c:v>43132</c:v>
                </c:pt>
                <c:pt idx="30">
                  <c:v>43160</c:v>
                </c:pt>
                <c:pt idx="31">
                  <c:v>43191</c:v>
                </c:pt>
                <c:pt idx="32">
                  <c:v>43221</c:v>
                </c:pt>
                <c:pt idx="33">
                  <c:v>43252</c:v>
                </c:pt>
                <c:pt idx="34">
                  <c:v>43282</c:v>
                </c:pt>
                <c:pt idx="35">
                  <c:v>43313</c:v>
                </c:pt>
                <c:pt idx="36">
                  <c:v>43344</c:v>
                </c:pt>
                <c:pt idx="37">
                  <c:v>43374</c:v>
                </c:pt>
                <c:pt idx="38">
                  <c:v>43405</c:v>
                </c:pt>
                <c:pt idx="39">
                  <c:v>43435</c:v>
                </c:pt>
                <c:pt idx="40">
                  <c:v>43466</c:v>
                </c:pt>
                <c:pt idx="41">
                  <c:v>43497</c:v>
                </c:pt>
                <c:pt idx="42">
                  <c:v>43525</c:v>
                </c:pt>
                <c:pt idx="43">
                  <c:v>43556</c:v>
                </c:pt>
                <c:pt idx="44">
                  <c:v>43586</c:v>
                </c:pt>
                <c:pt idx="45">
                  <c:v>43617</c:v>
                </c:pt>
              </c:numCache>
            </c:numRef>
          </c:cat>
          <c:val>
            <c:numRef>
              <c:f>'Recruitment alle Rando'!$D$2:$D$47</c:f>
              <c:numCache>
                <c:formatCode>0</c:formatCode>
                <c:ptCount val="46"/>
                <c:pt idx="0">
                  <c:v>37</c:v>
                </c:pt>
                <c:pt idx="1">
                  <c:v>56</c:v>
                </c:pt>
                <c:pt idx="2">
                  <c:v>64</c:v>
                </c:pt>
                <c:pt idx="3">
                  <c:v>89</c:v>
                </c:pt>
                <c:pt idx="4">
                  <c:v>93</c:v>
                </c:pt>
                <c:pt idx="5">
                  <c:v>97</c:v>
                </c:pt>
                <c:pt idx="6">
                  <c:v>104</c:v>
                </c:pt>
                <c:pt idx="7">
                  <c:v>105</c:v>
                </c:pt>
                <c:pt idx="8">
                  <c:v>111</c:v>
                </c:pt>
                <c:pt idx="9">
                  <c:v>118</c:v>
                </c:pt>
                <c:pt idx="10">
                  <c:v>124</c:v>
                </c:pt>
                <c:pt idx="11">
                  <c:v>130</c:v>
                </c:pt>
                <c:pt idx="12">
                  <c:v>132</c:v>
                </c:pt>
                <c:pt idx="13">
                  <c:v>136</c:v>
                </c:pt>
                <c:pt idx="14">
                  <c:v>137</c:v>
                </c:pt>
                <c:pt idx="15">
                  <c:v>137</c:v>
                </c:pt>
                <c:pt idx="16">
                  <c:v>138</c:v>
                </c:pt>
                <c:pt idx="17">
                  <c:v>140</c:v>
                </c:pt>
                <c:pt idx="18">
                  <c:v>150</c:v>
                </c:pt>
                <c:pt idx="19">
                  <c:v>150</c:v>
                </c:pt>
                <c:pt idx="20">
                  <c:v>151</c:v>
                </c:pt>
                <c:pt idx="21">
                  <c:v>161</c:v>
                </c:pt>
                <c:pt idx="22">
                  <c:v>162</c:v>
                </c:pt>
                <c:pt idx="23">
                  <c:v>154</c:v>
                </c:pt>
                <c:pt idx="24">
                  <c:v>154</c:v>
                </c:pt>
                <c:pt idx="25">
                  <c:v>156</c:v>
                </c:pt>
                <c:pt idx="26">
                  <c:v>156</c:v>
                </c:pt>
                <c:pt idx="27">
                  <c:v>156</c:v>
                </c:pt>
                <c:pt idx="28">
                  <c:v>156</c:v>
                </c:pt>
                <c:pt idx="29">
                  <c:v>156</c:v>
                </c:pt>
                <c:pt idx="30">
                  <c:v>156</c:v>
                </c:pt>
                <c:pt idx="31">
                  <c:v>156</c:v>
                </c:pt>
                <c:pt idx="32">
                  <c:v>156</c:v>
                </c:pt>
                <c:pt idx="33">
                  <c:v>156</c:v>
                </c:pt>
                <c:pt idx="34">
                  <c:v>156</c:v>
                </c:pt>
                <c:pt idx="35">
                  <c:v>156</c:v>
                </c:pt>
                <c:pt idx="36">
                  <c:v>156</c:v>
                </c:pt>
                <c:pt idx="37">
                  <c:v>156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8689640"/>
        <c:axId val="208689248"/>
      </c:lineChart>
      <c:dateAx>
        <c:axId val="208688464"/>
        <c:scaling>
          <c:orientation val="minMax"/>
          <c:max val="43465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 rot="-2100000"/>
          <a:lstStyle/>
          <a:p>
            <a:pPr>
              <a:defRPr sz="1200"/>
            </a:pPr>
            <a:endParaRPr lang="de-DE"/>
          </a:p>
        </c:txPr>
        <c:crossAx val="208688856"/>
        <c:crosses val="autoZero"/>
        <c:auto val="1"/>
        <c:lblOffset val="100"/>
        <c:baseTimeUnit val="months"/>
      </c:dateAx>
      <c:valAx>
        <c:axId val="208688856"/>
        <c:scaling>
          <c:orientation val="minMax"/>
          <c:max val="8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chemeClr val="tx2"/>
                </a:solidFill>
              </a:defRPr>
            </a:pPr>
            <a:endParaRPr lang="de-DE"/>
          </a:p>
        </c:txPr>
        <c:crossAx val="208688464"/>
        <c:crosses val="autoZero"/>
        <c:crossBetween val="midCat"/>
      </c:valAx>
      <c:valAx>
        <c:axId val="208689248"/>
        <c:scaling>
          <c:orientation val="minMax"/>
          <c:max val="180"/>
          <c:min val="0"/>
        </c:scaling>
        <c:delete val="0"/>
        <c:axPos val="r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bg1">
                    <a:lumMod val="50000"/>
                  </a:schemeClr>
                </a:solidFill>
              </a:defRPr>
            </a:pPr>
            <a:endParaRPr lang="de-DE"/>
          </a:p>
        </c:txPr>
        <c:crossAx val="208689640"/>
        <c:crosses val="max"/>
        <c:crossBetween val="between"/>
      </c:valAx>
      <c:dateAx>
        <c:axId val="208689640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208689248"/>
        <c:crosses val="autoZero"/>
        <c:auto val="1"/>
        <c:lblOffset val="100"/>
        <c:baseTimeUnit val="months"/>
      </c:date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6.9773671068707854E-2"/>
          <c:y val="1.6556768250886422E-2"/>
          <c:w val="0.70992266659426684"/>
          <c:h val="7.0677001027291797E-2"/>
        </c:manualLayout>
      </c:layout>
      <c:overlay val="0"/>
      <c:txPr>
        <a:bodyPr/>
        <a:lstStyle/>
        <a:p>
          <a:pPr rtl="0">
            <a:defRPr sz="1400"/>
          </a:pPr>
          <a:endParaRPr lang="de-DE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1A5-255E-4EE6-8611-BC9A0AC0EE26}" type="datetimeFigureOut">
              <a:rPr lang="de-AT" smtClean="0"/>
              <a:t>09.11.2018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A520-9F69-4CC3-BA1F-11E219CCE7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39383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1A5-255E-4EE6-8611-BC9A0AC0EE26}" type="datetimeFigureOut">
              <a:rPr lang="de-AT" smtClean="0"/>
              <a:t>09.11.2018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A520-9F69-4CC3-BA1F-11E219CCE7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16976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1A5-255E-4EE6-8611-BC9A0AC0EE26}" type="datetimeFigureOut">
              <a:rPr lang="de-AT" smtClean="0"/>
              <a:t>09.11.2018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A520-9F69-4CC3-BA1F-11E219CCE7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70337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1A5-255E-4EE6-8611-BC9A0AC0EE26}" type="datetimeFigureOut">
              <a:rPr lang="de-AT" smtClean="0"/>
              <a:t>09.11.2018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A520-9F69-4CC3-BA1F-11E219CCE7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94661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1A5-255E-4EE6-8611-BC9A0AC0EE26}" type="datetimeFigureOut">
              <a:rPr lang="de-AT" smtClean="0"/>
              <a:t>09.11.2018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A520-9F69-4CC3-BA1F-11E219CCE7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4714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1A5-255E-4EE6-8611-BC9A0AC0EE26}" type="datetimeFigureOut">
              <a:rPr lang="de-AT" smtClean="0"/>
              <a:t>09.11.2018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A520-9F69-4CC3-BA1F-11E219CCE7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94116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1A5-255E-4EE6-8611-BC9A0AC0EE26}" type="datetimeFigureOut">
              <a:rPr lang="de-AT" smtClean="0"/>
              <a:t>09.11.2018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A520-9F69-4CC3-BA1F-11E219CCE7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01020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1A5-255E-4EE6-8611-BC9A0AC0EE26}" type="datetimeFigureOut">
              <a:rPr lang="de-AT" smtClean="0"/>
              <a:t>09.11.2018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A520-9F69-4CC3-BA1F-11E219CCE7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04099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1A5-255E-4EE6-8611-BC9A0AC0EE26}" type="datetimeFigureOut">
              <a:rPr lang="de-AT" smtClean="0"/>
              <a:t>09.11.2018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A520-9F69-4CC3-BA1F-11E219CCE7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78226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1A5-255E-4EE6-8611-BC9A0AC0EE26}" type="datetimeFigureOut">
              <a:rPr lang="de-AT" smtClean="0"/>
              <a:t>09.11.2018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A520-9F69-4CC3-BA1F-11E219CCE7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64203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881A5-255E-4EE6-8611-BC9A0AC0EE26}" type="datetimeFigureOut">
              <a:rPr lang="de-AT" smtClean="0"/>
              <a:t>09.11.2018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A520-9F69-4CC3-BA1F-11E219CCE7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122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881A5-255E-4EE6-8611-BC9A0AC0EE26}" type="datetimeFigureOut">
              <a:rPr lang="de-AT" smtClean="0"/>
              <a:t>09.11.2018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1A520-9F69-4CC3-BA1F-11E219CCE77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37596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9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ABCSG 43 / INSEMA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sz="2800" dirty="0" smtClean="0"/>
              <a:t>Sir Andreas</a:t>
            </a:r>
          </a:p>
          <a:p>
            <a:r>
              <a:rPr lang="de-DE" dirty="0" smtClean="0"/>
              <a:t>Brustzentrum – Uniklinikum Salzburg</a:t>
            </a:r>
          </a:p>
          <a:p>
            <a:r>
              <a:rPr lang="de-DE" dirty="0" smtClean="0"/>
              <a:t>Paracelsus Medizinische Privatuniversität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5942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ACOSOG Z0011</a:t>
            </a:r>
            <a:endParaRPr lang="de-AT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133" y="1337733"/>
            <a:ext cx="10371667" cy="4961467"/>
          </a:xfrm>
        </p:spPr>
      </p:pic>
      <p:sp>
        <p:nvSpPr>
          <p:cNvPr id="6" name="Textfeld 5"/>
          <p:cNvSpPr txBox="1"/>
          <p:nvPr/>
        </p:nvSpPr>
        <p:spPr>
          <a:xfrm>
            <a:off x="2247899" y="2151727"/>
            <a:ext cx="7840133" cy="25545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3200" dirty="0" smtClean="0"/>
              <a:t>Management der cN0 pN1 (</a:t>
            </a:r>
            <a:r>
              <a:rPr lang="de-DE" sz="3200" dirty="0" err="1" smtClean="0"/>
              <a:t>sn</a:t>
            </a:r>
            <a:r>
              <a:rPr lang="de-DE" sz="3200" dirty="0" smtClean="0"/>
              <a:t>) </a:t>
            </a:r>
            <a:r>
              <a:rPr lang="de-DE" sz="3200" dirty="0" err="1" smtClean="0"/>
              <a:t>Axilla</a:t>
            </a:r>
            <a:endParaRPr lang="de-DE" sz="3200" dirty="0" smtClean="0"/>
          </a:p>
          <a:p>
            <a:endParaRPr lang="de-DE" sz="3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3200" dirty="0" smtClean="0"/>
              <a:t>ACOSOG – Kriterien (BET, 1-2 pos. SLN, RTX)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sz="3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3200" dirty="0" smtClean="0"/>
              <a:t>Andere</a:t>
            </a:r>
            <a:endParaRPr lang="de-AT" sz="3200" dirty="0"/>
          </a:p>
        </p:txBody>
      </p:sp>
      <p:sp>
        <p:nvSpPr>
          <p:cNvPr id="7" name="Textfeld 6"/>
          <p:cNvSpPr txBox="1"/>
          <p:nvPr/>
        </p:nvSpPr>
        <p:spPr>
          <a:xfrm>
            <a:off x="2225781" y="2022363"/>
            <a:ext cx="8331200" cy="35394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3200" dirty="0" smtClean="0"/>
              <a:t>ACOSOG Z0011 – Limitierungen</a:t>
            </a:r>
          </a:p>
          <a:p>
            <a:endParaRPr lang="de-DE" sz="3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3200" dirty="0" smtClean="0"/>
              <a:t>n = 890 (geplant 1900)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sz="3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3200" dirty="0" smtClean="0"/>
              <a:t>Nicht standardisierte RT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sz="3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3200" dirty="0" smtClean="0"/>
              <a:t>Hohe Rate an pN1mi (</a:t>
            </a:r>
            <a:r>
              <a:rPr lang="de-DE" sz="3200" dirty="0" err="1" smtClean="0"/>
              <a:t>sn</a:t>
            </a:r>
            <a:r>
              <a:rPr lang="de-DE" sz="3200" dirty="0" smtClean="0"/>
              <a:t>) mit ALND</a:t>
            </a:r>
            <a:endParaRPr lang="de-AT" sz="32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740" y="123824"/>
            <a:ext cx="5991225" cy="661035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288145" y="205098"/>
            <a:ext cx="11001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AMAROS</a:t>
            </a:r>
          </a:p>
          <a:p>
            <a:r>
              <a:rPr lang="de-AT" dirty="0" smtClean="0"/>
              <a:t>Trial 2014</a:t>
            </a:r>
            <a:endParaRPr lang="de-AT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335" y="123824"/>
            <a:ext cx="5847295" cy="2847975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0424" y="3695189"/>
            <a:ext cx="5051300" cy="3038985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0424" y="3136389"/>
            <a:ext cx="5065389" cy="53940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466" y="576769"/>
            <a:ext cx="5115639" cy="5658640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353" y="2181956"/>
            <a:ext cx="4086795" cy="244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21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8" grpId="0"/>
      <p:bldP spid="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St. Gallen 2017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de-DE" dirty="0" err="1" smtClean="0"/>
              <a:t>Surgery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Axilla</a:t>
            </a:r>
            <a:endParaRPr lang="de-DE" dirty="0" smtClean="0"/>
          </a:p>
          <a:p>
            <a:pPr marL="0" indent="0" algn="ctr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>„In </a:t>
            </a:r>
            <a:r>
              <a:rPr lang="de-DE" sz="2400" dirty="0" err="1" smtClean="0"/>
              <a:t>patients</a:t>
            </a:r>
            <a:r>
              <a:rPr lang="de-DE" sz="2400" dirty="0" smtClean="0"/>
              <a:t> </a:t>
            </a:r>
            <a:r>
              <a:rPr lang="de-DE" sz="2400" dirty="0" err="1" smtClean="0"/>
              <a:t>with</a:t>
            </a:r>
            <a:r>
              <a:rPr lang="de-DE" sz="2400" dirty="0" smtClean="0"/>
              <a:t> </a:t>
            </a:r>
            <a:r>
              <a:rPr lang="de-DE" sz="2400" dirty="0" err="1" smtClean="0"/>
              <a:t>macro-metastases</a:t>
            </a:r>
            <a:r>
              <a:rPr lang="de-DE" sz="2400" dirty="0" smtClean="0"/>
              <a:t> in 1-2 </a:t>
            </a:r>
            <a:r>
              <a:rPr lang="de-DE" sz="2400" dirty="0" err="1" smtClean="0"/>
              <a:t>sentinel</a:t>
            </a:r>
            <a:r>
              <a:rPr lang="de-DE" sz="2400" dirty="0" smtClean="0"/>
              <a:t> </a:t>
            </a:r>
            <a:r>
              <a:rPr lang="de-DE" sz="2400" dirty="0" err="1" smtClean="0"/>
              <a:t>nodes</a:t>
            </a:r>
            <a:r>
              <a:rPr lang="de-DE" sz="2400" dirty="0" smtClean="0"/>
              <a:t>, </a:t>
            </a:r>
            <a:r>
              <a:rPr lang="de-DE" sz="2400" dirty="0" err="1" smtClean="0"/>
              <a:t>completition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axillary</a:t>
            </a:r>
            <a:r>
              <a:rPr lang="de-DE" sz="2400" dirty="0" smtClean="0"/>
              <a:t> </a:t>
            </a:r>
            <a:r>
              <a:rPr lang="de-DE" sz="2400" dirty="0" err="1" smtClean="0"/>
              <a:t>dissection</a:t>
            </a:r>
            <a:r>
              <a:rPr lang="de-DE" sz="2400" dirty="0" smtClean="0"/>
              <a:t> </a:t>
            </a:r>
            <a:r>
              <a:rPr lang="de-DE" sz="2400" dirty="0" err="1" smtClean="0"/>
              <a:t>can</a:t>
            </a:r>
            <a:r>
              <a:rPr lang="de-DE" sz="2400" dirty="0" smtClean="0"/>
              <a:t> </a:t>
            </a:r>
            <a:r>
              <a:rPr lang="de-DE" sz="2400" dirty="0" err="1" smtClean="0"/>
              <a:t>sefely</a:t>
            </a:r>
            <a:r>
              <a:rPr lang="de-DE" sz="2400" dirty="0" smtClean="0"/>
              <a:t> </a:t>
            </a:r>
            <a:r>
              <a:rPr lang="de-DE" sz="2400" dirty="0" err="1" smtClean="0"/>
              <a:t>be</a:t>
            </a:r>
            <a:r>
              <a:rPr lang="de-DE" sz="2400" dirty="0" smtClean="0"/>
              <a:t> </a:t>
            </a:r>
            <a:r>
              <a:rPr lang="de-DE" sz="2400" b="1" i="1" dirty="0" err="1" smtClean="0"/>
              <a:t>omitted</a:t>
            </a:r>
            <a:r>
              <a:rPr lang="de-DE" sz="2400" dirty="0" smtClean="0"/>
              <a:t> </a:t>
            </a:r>
            <a:r>
              <a:rPr lang="de-DE" sz="2400" dirty="0" err="1" smtClean="0"/>
              <a:t>following</a:t>
            </a:r>
            <a:r>
              <a:rPr lang="de-DE" sz="2400" dirty="0" smtClean="0"/>
              <a:t>: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 err="1" smtClean="0"/>
              <a:t>Conservative</a:t>
            </a:r>
            <a:r>
              <a:rPr lang="de-DE" sz="2400" dirty="0" smtClean="0"/>
              <a:t> </a:t>
            </a:r>
            <a:r>
              <a:rPr lang="de-DE" sz="2400" dirty="0" err="1" smtClean="0"/>
              <a:t>resection</a:t>
            </a:r>
            <a:r>
              <a:rPr lang="de-DE" sz="2400" dirty="0" smtClean="0"/>
              <a:t> </a:t>
            </a:r>
            <a:r>
              <a:rPr lang="de-DE" sz="2400" dirty="0" err="1" smtClean="0"/>
              <a:t>with</a:t>
            </a:r>
            <a:r>
              <a:rPr lang="de-DE" sz="2400" dirty="0" smtClean="0"/>
              <a:t> </a:t>
            </a:r>
            <a:r>
              <a:rPr lang="de-DE" sz="2400" dirty="0" err="1" smtClean="0"/>
              <a:t>radiotherapy</a:t>
            </a:r>
            <a:r>
              <a:rPr lang="de-DE" sz="2400" dirty="0" smtClean="0"/>
              <a:t> </a:t>
            </a:r>
            <a:r>
              <a:rPr lang="de-DE" sz="2400" dirty="0" err="1" smtClean="0"/>
              <a:t>using</a:t>
            </a:r>
            <a:r>
              <a:rPr lang="de-DE" sz="2400" dirty="0" smtClean="0"/>
              <a:t> </a:t>
            </a:r>
            <a:r>
              <a:rPr lang="de-DE" sz="2400" dirty="0" err="1" smtClean="0"/>
              <a:t>standard</a:t>
            </a:r>
            <a:r>
              <a:rPr lang="de-DE" sz="2400" dirty="0" smtClean="0"/>
              <a:t> </a:t>
            </a:r>
            <a:r>
              <a:rPr lang="de-DE" sz="2400" dirty="0" err="1" smtClean="0"/>
              <a:t>tangents</a:t>
            </a:r>
            <a:r>
              <a:rPr lang="de-DE" sz="2400" dirty="0" smtClean="0"/>
              <a:t>.“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>	Yes				</a:t>
            </a:r>
            <a:r>
              <a:rPr lang="de-DE" sz="2400" dirty="0" err="1" smtClean="0"/>
              <a:t>No</a:t>
            </a:r>
            <a:r>
              <a:rPr lang="de-DE" sz="2400" dirty="0" smtClean="0"/>
              <a:t>				</a:t>
            </a:r>
            <a:r>
              <a:rPr lang="de-DE" sz="2400" dirty="0" err="1" smtClean="0"/>
              <a:t>Abstain</a:t>
            </a:r>
            <a:endParaRPr lang="de-DE" sz="2400" dirty="0" smtClean="0"/>
          </a:p>
          <a:p>
            <a:pPr marL="0" indent="0">
              <a:buNone/>
            </a:pPr>
            <a:r>
              <a:rPr lang="de-DE" sz="2400" dirty="0"/>
              <a:t>	</a:t>
            </a:r>
            <a:r>
              <a:rPr lang="de-DE" sz="2400" b="1" dirty="0" smtClean="0"/>
              <a:t>78,1%				18,8%				3,1%</a:t>
            </a:r>
            <a:endParaRPr lang="de-AT" sz="2400" b="1" dirty="0"/>
          </a:p>
        </p:txBody>
      </p:sp>
    </p:spTree>
    <p:extLst>
      <p:ext uri="{BB962C8B-B14F-4D97-AF65-F5344CB8AC3E}">
        <p14:creationId xmlns:p14="http://schemas.microsoft.com/office/powerpoint/2010/main" val="4569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cN0 pN1(</a:t>
            </a:r>
            <a:r>
              <a:rPr lang="de-DE" dirty="0" err="1" smtClean="0"/>
              <a:t>sn</a:t>
            </a:r>
            <a:r>
              <a:rPr lang="de-DE" dirty="0" smtClean="0"/>
              <a:t>) internationale Leitlinien</a:t>
            </a:r>
            <a:br>
              <a:rPr lang="de-DE" dirty="0" smtClean="0"/>
            </a:br>
            <a:r>
              <a:rPr lang="de-DE" dirty="0" smtClean="0"/>
              <a:t>(BET / &lt;3SLN+ / RT)</a:t>
            </a:r>
            <a:endParaRPr lang="de-AT" dirty="0"/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2688684"/>
              </p:ext>
            </p:extLst>
          </p:nvPr>
        </p:nvGraphicFramePr>
        <p:xfrm>
          <a:off x="838200" y="1828800"/>
          <a:ext cx="10515600" cy="4182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="" xmlns:a16="http://schemas.microsoft.com/office/drawing/2014/main" val="2924349517"/>
                    </a:ext>
                  </a:extLst>
                </a:gridCol>
                <a:gridCol w="3505200">
                  <a:extLst>
                    <a:ext uri="{9D8B030D-6E8A-4147-A177-3AD203B41FA5}">
                      <a16:colId xmlns="" xmlns:a16="http://schemas.microsoft.com/office/drawing/2014/main" val="3969678994"/>
                    </a:ext>
                  </a:extLst>
                </a:gridCol>
                <a:gridCol w="3505200">
                  <a:extLst>
                    <a:ext uri="{9D8B030D-6E8A-4147-A177-3AD203B41FA5}">
                      <a16:colId xmlns="" xmlns:a16="http://schemas.microsoft.com/office/drawing/2014/main" val="2199806570"/>
                    </a:ext>
                  </a:extLst>
                </a:gridCol>
              </a:tblGrid>
              <a:tr h="1045633"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Leitlinie</a:t>
                      </a:r>
                      <a:endParaRPr lang="de-A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err="1" smtClean="0"/>
                        <a:t>LoE</a:t>
                      </a:r>
                      <a:endParaRPr lang="de-A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Empfehlungsgrad</a:t>
                      </a:r>
                      <a:endParaRPr lang="de-AT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02320997"/>
                  </a:ext>
                </a:extLst>
              </a:tr>
              <a:tr h="1045633"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ASCO</a:t>
                      </a:r>
                      <a:endParaRPr lang="de-A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high</a:t>
                      </a:r>
                      <a:endParaRPr lang="de-A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high</a:t>
                      </a:r>
                      <a:endParaRPr lang="de-AT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58729058"/>
                  </a:ext>
                </a:extLst>
              </a:tr>
              <a:tr h="1045633"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AGO / S3</a:t>
                      </a:r>
                      <a:endParaRPr lang="de-A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moderate</a:t>
                      </a:r>
                      <a:endParaRPr lang="de-A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moderate (+/-,</a:t>
                      </a:r>
                      <a:r>
                        <a:rPr lang="de-DE" sz="2400" baseline="0" dirty="0" smtClean="0"/>
                        <a:t> B)</a:t>
                      </a:r>
                      <a:endParaRPr lang="de-AT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16101451"/>
                  </a:ext>
                </a:extLst>
              </a:tr>
              <a:tr h="1045633"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Schweden</a:t>
                      </a:r>
                      <a:endParaRPr lang="de-A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moderate</a:t>
                      </a:r>
                      <a:endParaRPr lang="de-A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err="1" smtClean="0"/>
                        <a:t>low</a:t>
                      </a:r>
                      <a:endParaRPr lang="de-AT" sz="2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193061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262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65026"/>
            <a:ext cx="10515600" cy="1325563"/>
          </a:xfrm>
        </p:spPr>
        <p:txBody>
          <a:bodyPr/>
          <a:lstStyle/>
          <a:p>
            <a:r>
              <a:rPr lang="de-AT" dirty="0" smtClean="0"/>
              <a:t>Offen Fragen 2018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406769"/>
            <a:ext cx="10515600" cy="4770194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de-AT" dirty="0" smtClean="0"/>
              <a:t> </a:t>
            </a:r>
            <a:r>
              <a:rPr lang="de-AT" sz="2900" dirty="0" smtClean="0"/>
              <a:t>ACOSOG-Z0011 im klinischen Alltag</a:t>
            </a:r>
          </a:p>
          <a:p>
            <a:pPr>
              <a:buFont typeface="Wingdings" panose="05000000000000000000" pitchFamily="2" charset="2"/>
              <a:buChar char="Ø"/>
            </a:pPr>
            <a:endParaRPr lang="de-AT" sz="29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AT" sz="2900" dirty="0"/>
              <a:t> </a:t>
            </a:r>
            <a:r>
              <a:rPr lang="de-AT" sz="2900" dirty="0" smtClean="0"/>
              <a:t>Übertragbarkeit auf Mastektomie ± RTX</a:t>
            </a:r>
          </a:p>
          <a:p>
            <a:pPr>
              <a:buFont typeface="Wingdings" panose="05000000000000000000" pitchFamily="2" charset="2"/>
              <a:buChar char="Ø"/>
            </a:pPr>
            <a:endParaRPr lang="de-AT" sz="2900" dirty="0"/>
          </a:p>
          <a:p>
            <a:pPr>
              <a:buFont typeface="Wingdings" panose="05000000000000000000" pitchFamily="2" charset="2"/>
              <a:buChar char="Ø"/>
            </a:pPr>
            <a:r>
              <a:rPr lang="de-AT" sz="2900" dirty="0" smtClean="0"/>
              <a:t> T1/2, </a:t>
            </a:r>
            <a:r>
              <a:rPr lang="de-AT" sz="2900" dirty="0" err="1" smtClean="0"/>
              <a:t>Luminal</a:t>
            </a:r>
            <a:r>
              <a:rPr lang="de-AT" sz="2900" dirty="0" smtClean="0"/>
              <a:t> A/B like, c/iN0 mit BET/RTX – Indikation für </a:t>
            </a:r>
            <a:r>
              <a:rPr lang="de-AT" sz="2900" dirty="0" err="1" smtClean="0"/>
              <a:t>axilläre</a:t>
            </a:r>
            <a:r>
              <a:rPr lang="de-AT" sz="2900" dirty="0" smtClean="0"/>
              <a:t> Operation?</a:t>
            </a:r>
          </a:p>
          <a:p>
            <a:pPr>
              <a:buFont typeface="Wingdings" panose="05000000000000000000" pitchFamily="2" charset="2"/>
              <a:buChar char="Ø"/>
            </a:pPr>
            <a:endParaRPr lang="de-AT" sz="29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AT" sz="2900" dirty="0"/>
              <a:t> </a:t>
            </a:r>
            <a:r>
              <a:rPr lang="de-AT" sz="2900" dirty="0" smtClean="0"/>
              <a:t>&gt;2 </a:t>
            </a:r>
            <a:r>
              <a:rPr lang="de-AT" sz="2900" dirty="0" err="1" smtClean="0"/>
              <a:t>pN</a:t>
            </a:r>
            <a:r>
              <a:rPr lang="de-AT" sz="2900" dirty="0" smtClean="0"/>
              <a:t>+ (</a:t>
            </a:r>
            <a:r>
              <a:rPr lang="de-AT" sz="2900" dirty="0" err="1" smtClean="0"/>
              <a:t>sn</a:t>
            </a:r>
            <a:r>
              <a:rPr lang="de-AT" sz="2900" dirty="0" smtClean="0"/>
              <a:t>) ± extranodale Ausbreitung</a:t>
            </a:r>
          </a:p>
          <a:p>
            <a:pPr>
              <a:buFont typeface="Wingdings" panose="05000000000000000000" pitchFamily="2" charset="2"/>
              <a:buChar char="Ø"/>
            </a:pPr>
            <a:endParaRPr lang="de-AT" sz="29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AT" sz="2900" dirty="0"/>
              <a:t> </a:t>
            </a:r>
            <a:r>
              <a:rPr lang="de-AT" sz="2900" dirty="0" smtClean="0"/>
              <a:t>T3</a:t>
            </a:r>
          </a:p>
          <a:p>
            <a:pPr>
              <a:buFont typeface="Wingdings" panose="05000000000000000000" pitchFamily="2" charset="2"/>
              <a:buChar char="Ø"/>
            </a:pPr>
            <a:endParaRPr lang="de-AT" sz="29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AT" sz="2900" dirty="0"/>
              <a:t> </a:t>
            </a:r>
            <a:r>
              <a:rPr lang="de-AT" sz="2900" dirty="0" smtClean="0"/>
              <a:t>ALND vs. RT der Lymphwege vs. keine Therapie bei cN0pN1 (</a:t>
            </a:r>
            <a:r>
              <a:rPr lang="de-AT" sz="2900" dirty="0" err="1" smtClean="0"/>
              <a:t>sn</a:t>
            </a:r>
            <a:r>
              <a:rPr lang="de-AT" sz="2900" dirty="0" smtClean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endParaRPr lang="de-AT" sz="29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AT" sz="2900" dirty="0"/>
              <a:t> </a:t>
            </a:r>
            <a:r>
              <a:rPr lang="de-AT" sz="2900" dirty="0" smtClean="0"/>
              <a:t>Definition der Strahlenfelder</a:t>
            </a:r>
            <a:endParaRPr lang="de-AT" sz="2900" dirty="0"/>
          </a:p>
        </p:txBody>
      </p:sp>
      <p:sp>
        <p:nvSpPr>
          <p:cNvPr id="6" name="Ellipse 5"/>
          <p:cNvSpPr/>
          <p:nvPr/>
        </p:nvSpPr>
        <p:spPr>
          <a:xfrm>
            <a:off x="696543" y="5548755"/>
            <a:ext cx="4180255" cy="5842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Ellipse 6"/>
          <p:cNvSpPr/>
          <p:nvPr/>
        </p:nvSpPr>
        <p:spPr>
          <a:xfrm>
            <a:off x="696543" y="1144465"/>
            <a:ext cx="4648200" cy="719504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9" name="Gerade Verbindung mit Pfeil 8"/>
          <p:cNvCxnSpPr>
            <a:stCxn id="7" idx="6"/>
          </p:cNvCxnSpPr>
          <p:nvPr/>
        </p:nvCxnSpPr>
        <p:spPr>
          <a:xfrm>
            <a:off x="5344743" y="1504217"/>
            <a:ext cx="4662857" cy="113469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 flipV="1">
            <a:off x="4853354" y="3515977"/>
            <a:ext cx="5284177" cy="226936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10137531" y="2960901"/>
            <a:ext cx="22156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800" dirty="0" smtClean="0">
                <a:solidFill>
                  <a:srgbClr val="FF0000"/>
                </a:solidFill>
              </a:rPr>
              <a:t>INSEMA</a:t>
            </a:r>
            <a:endParaRPr lang="de-AT" sz="2800" dirty="0">
              <a:solidFill>
                <a:srgbClr val="FF0000"/>
              </a:solidFill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696543" y="4811804"/>
            <a:ext cx="8171964" cy="692944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8" name="Ellipse 17"/>
          <p:cNvSpPr/>
          <p:nvPr/>
        </p:nvSpPr>
        <p:spPr>
          <a:xfrm>
            <a:off x="696543" y="2544793"/>
            <a:ext cx="9440988" cy="832217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20" name="Gerade Verbindung mit Pfeil 19"/>
          <p:cNvCxnSpPr>
            <a:stCxn id="14" idx="6"/>
          </p:cNvCxnSpPr>
          <p:nvPr/>
        </p:nvCxnSpPr>
        <p:spPr>
          <a:xfrm flipV="1">
            <a:off x="8868507" y="3657600"/>
            <a:ext cx="1621693" cy="150067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/>
          <p:cNvCxnSpPr>
            <a:stCxn id="18" idx="6"/>
          </p:cNvCxnSpPr>
          <p:nvPr/>
        </p:nvCxnSpPr>
        <p:spPr>
          <a:xfrm>
            <a:off x="10137531" y="2960902"/>
            <a:ext cx="348271" cy="16345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17" y="2448148"/>
            <a:ext cx="11402283" cy="2708982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484917" y="2577867"/>
            <a:ext cx="1090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b="1" dirty="0" smtClean="0">
                <a:solidFill>
                  <a:schemeClr val="bg1"/>
                </a:solidFill>
              </a:rPr>
              <a:t>ALND vs.</a:t>
            </a:r>
          </a:p>
          <a:p>
            <a:r>
              <a:rPr lang="de-AT" b="1" dirty="0" err="1" smtClean="0">
                <a:solidFill>
                  <a:schemeClr val="bg1"/>
                </a:solidFill>
              </a:rPr>
              <a:t>No</a:t>
            </a:r>
            <a:r>
              <a:rPr lang="de-AT" b="1" dirty="0" smtClean="0">
                <a:solidFill>
                  <a:schemeClr val="bg1"/>
                </a:solidFill>
              </a:rPr>
              <a:t> </a:t>
            </a:r>
            <a:r>
              <a:rPr lang="de-AT" b="1" dirty="0" err="1" smtClean="0">
                <a:solidFill>
                  <a:schemeClr val="bg1"/>
                </a:solidFill>
              </a:rPr>
              <a:t>Ax</a:t>
            </a:r>
            <a:r>
              <a:rPr lang="de-AT" b="1" dirty="0" smtClean="0">
                <a:solidFill>
                  <a:schemeClr val="bg1"/>
                </a:solidFill>
              </a:rPr>
              <a:t> OP</a:t>
            </a:r>
            <a:endParaRPr lang="de-A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40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2" grpId="0"/>
      <p:bldP spid="14" grpId="0" animBg="1"/>
      <p:bldP spid="18" grpId="0" animBg="1"/>
      <p:bldP spid="8" grpId="0"/>
      <p:bldP spid="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9463"/>
          </a:xfrm>
        </p:spPr>
        <p:txBody>
          <a:bodyPr/>
          <a:lstStyle/>
          <a:p>
            <a:r>
              <a:rPr lang="de-DE" dirty="0" smtClean="0"/>
              <a:t>Was ist INSEMA?</a:t>
            </a:r>
            <a:endParaRPr lang="de-AT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52500" y="1144588"/>
            <a:ext cx="10287000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5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Rekrutierung </a:t>
            </a:r>
            <a:r>
              <a:rPr lang="de-AT" dirty="0" smtClean="0"/>
              <a:t>I </a:t>
            </a:r>
            <a:r>
              <a:rPr lang="de-AT" dirty="0"/>
              <a:t>(Stand </a:t>
            </a:r>
            <a:r>
              <a:rPr lang="de-AT" dirty="0" smtClean="0"/>
              <a:t>31.10.2018)</a:t>
            </a:r>
            <a:endParaRPr lang="de-AT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699349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8324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Rekrutierung II (Stand </a:t>
            </a:r>
            <a:r>
              <a:rPr lang="de-AT" dirty="0" smtClean="0"/>
              <a:t>31.10.2018)</a:t>
            </a:r>
            <a:endParaRPr lang="de-AT" dirty="0"/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088494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7729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Patienten pro Zentrum  - Top 10 (Stand 31.10.2018) </a:t>
            </a:r>
            <a:endParaRPr lang="de-AT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862667"/>
            <a:ext cx="10515600" cy="431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65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INSEMA – Rekrutierung AUT (31.10.2018)</a:t>
            </a:r>
            <a:endParaRPr lang="de-AT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00667" y="1507066"/>
            <a:ext cx="999066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6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Patienten pro Zentrum Austria (Stand 31.10.2018) </a:t>
            </a:r>
            <a:endParaRPr lang="de-AT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90033" y="1825625"/>
            <a:ext cx="10811933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0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INSEMA - Zeitplan</a:t>
            </a:r>
            <a:endParaRPr lang="de-AT" dirty="0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34000" indent="-234000" algn="l" defTabSz="4572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charset="2"/>
              <a:buChar char="§"/>
              <a:defRPr sz="2500" b="1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000" indent="-234000" algn="l" defTabSz="457200" rtl="0" eaLnBrk="1" latinLnBrk="0" hangingPunct="1">
              <a:spcBef>
                <a:spcPts val="2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2000" indent="-234000" algn="l" defTabSz="457200" rtl="0" eaLnBrk="1" latinLnBrk="0" hangingPunct="1">
              <a:spcBef>
                <a:spcPts val="200"/>
              </a:spcBef>
              <a:buFont typeface="Lucida Grande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750" indent="-285750" algn="l" defTabSz="457200" rtl="0" eaLnBrk="1" latinLnBrk="0" hangingPunct="1">
              <a:spcBef>
                <a:spcPts val="200"/>
              </a:spcBef>
              <a:buFont typeface="Lucida Grande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06000" indent="-234000" algn="l" defTabSz="457200" rtl="0" eaLnBrk="1" latinLnBrk="0" hangingPunct="1">
              <a:spcBef>
                <a:spcPts val="200"/>
              </a:spcBef>
              <a:buFont typeface="Lucida Grande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4000" marR="0" lvl="0" indent="-234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6007E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Anzahl Patientinnen (geplant):	5.940 (Deutschland)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6007E"/>
              </a:buClr>
              <a:buSzTx/>
              <a:buFont typeface="Wingdings" charset="2"/>
              <a:buNone/>
              <a:tabLst/>
              <a:defRPr/>
            </a:pP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</a:t>
            </a:r>
            <a:r>
              <a:rPr kumimoji="0" lang="de-DE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			</a:t>
            </a: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	</a:t>
            </a:r>
            <a:r>
              <a:rPr kumimoji="0" lang="de-DE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800 </a:t>
            </a: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(Österreich)</a:t>
            </a:r>
          </a:p>
          <a:p>
            <a:pPr marL="234000" marR="0" lvl="0" indent="-234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6007E"/>
              </a:buClr>
              <a:buSzTx/>
              <a:buFont typeface="Wingdings" charset="2"/>
              <a:buChar char="§"/>
              <a:tabLst/>
              <a:defRPr/>
            </a:pPr>
            <a:endParaRPr kumimoji="0" lang="de-DE" sz="2500" b="1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34000" marR="0" lvl="0" indent="-234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6007E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Rekrutierungsdauer:               </a:t>
            </a:r>
            <a:r>
              <a:rPr kumimoji="0" lang="de-DE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 </a:t>
            </a: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Q-II 2015 – Q-II 2019</a:t>
            </a:r>
          </a:p>
          <a:p>
            <a:pPr marL="234000" marR="0" lvl="0" indent="-234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6007E"/>
              </a:buClr>
              <a:buSzTx/>
              <a:buFont typeface="Wingdings" charset="2"/>
              <a:buChar char="§"/>
              <a:tabLst/>
              <a:defRPr/>
            </a:pPr>
            <a:endParaRPr kumimoji="0" lang="de-DE" sz="2500" b="1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34000" marR="0" lvl="0" indent="-234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6007E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Final Analysis:			</a:t>
            </a:r>
            <a:r>
              <a:rPr kumimoji="0" lang="de-DE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	2024</a:t>
            </a:r>
            <a:endParaRPr kumimoji="0" lang="de-DE" sz="2500" b="1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6007E"/>
              </a:buClr>
              <a:buSzTx/>
              <a:buFont typeface="Wingdings" charset="2"/>
              <a:buNone/>
              <a:tabLst/>
              <a:defRPr/>
            </a:pPr>
            <a:endParaRPr kumimoji="0" lang="de-DE" sz="2500" b="1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34000" marR="0" lvl="0" indent="-234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6007E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de-DE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Zentren Anzahl:</a:t>
            </a: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	</a:t>
            </a:r>
            <a:r>
              <a:rPr kumimoji="0" lang="de-DE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120 </a:t>
            </a: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– </a:t>
            </a:r>
            <a:r>
              <a:rPr kumimoji="0" lang="de-DE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150 </a:t>
            </a: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(D)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6007E"/>
              </a:buClr>
              <a:buSzTx/>
              <a:buFont typeface="Wingdings" charset="2"/>
              <a:buNone/>
              <a:tabLst/>
              <a:defRPr/>
            </a:pP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				</a:t>
            </a:r>
            <a:r>
              <a:rPr kumimoji="0" lang="de-DE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		15 </a:t>
            </a: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– 20 (A)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6007E"/>
              </a:buClr>
              <a:buSzTx/>
              <a:buFont typeface="Wingdings" charset="2"/>
              <a:buNone/>
              <a:tabLst/>
              <a:defRPr/>
            </a:pP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				</a:t>
            </a:r>
            <a:r>
              <a:rPr kumimoji="0" lang="de-DE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	</a:t>
            </a:r>
            <a:endParaRPr kumimoji="0" lang="de-DE" sz="2500" b="1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34000" marR="0" lvl="0" indent="-234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6007E"/>
              </a:buClr>
              <a:buSzTx/>
              <a:buFont typeface="Wingdings" charset="2"/>
              <a:buChar char="§"/>
              <a:tabLst/>
              <a:defRPr/>
            </a:pP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139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8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Laufende und geplante Studien cN0 pN1(</a:t>
            </a:r>
            <a:r>
              <a:rPr lang="de-DE" dirty="0" err="1" smtClean="0"/>
              <a:t>sn</a:t>
            </a:r>
            <a:r>
              <a:rPr lang="de-DE" dirty="0" smtClean="0"/>
              <a:t>)</a:t>
            </a:r>
            <a:endParaRPr lang="de-AT" dirty="0"/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893133"/>
              </p:ext>
            </p:extLst>
          </p:nvPr>
        </p:nvGraphicFramePr>
        <p:xfrm>
          <a:off x="838197" y="1825625"/>
          <a:ext cx="1067647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5210">
                  <a:extLst>
                    <a:ext uri="{9D8B030D-6E8A-4147-A177-3AD203B41FA5}">
                      <a16:colId xmlns="" xmlns:a16="http://schemas.microsoft.com/office/drawing/2014/main" val="1381865403"/>
                    </a:ext>
                  </a:extLst>
                </a:gridCol>
                <a:gridCol w="786193">
                  <a:extLst>
                    <a:ext uri="{9D8B030D-6E8A-4147-A177-3AD203B41FA5}">
                      <a16:colId xmlns="" xmlns:a16="http://schemas.microsoft.com/office/drawing/2014/main" val="2666433330"/>
                    </a:ext>
                  </a:extLst>
                </a:gridCol>
                <a:gridCol w="2252133">
                  <a:extLst>
                    <a:ext uri="{9D8B030D-6E8A-4147-A177-3AD203B41FA5}">
                      <a16:colId xmlns="" xmlns:a16="http://schemas.microsoft.com/office/drawing/2014/main" val="1593119003"/>
                    </a:ext>
                  </a:extLst>
                </a:gridCol>
                <a:gridCol w="863600">
                  <a:extLst>
                    <a:ext uri="{9D8B030D-6E8A-4147-A177-3AD203B41FA5}">
                      <a16:colId xmlns="" xmlns:a16="http://schemas.microsoft.com/office/drawing/2014/main" val="1582974152"/>
                    </a:ext>
                  </a:extLst>
                </a:gridCol>
                <a:gridCol w="1727200">
                  <a:extLst>
                    <a:ext uri="{9D8B030D-6E8A-4147-A177-3AD203B41FA5}">
                      <a16:colId xmlns="" xmlns:a16="http://schemas.microsoft.com/office/drawing/2014/main" val="2382814511"/>
                    </a:ext>
                  </a:extLst>
                </a:gridCol>
                <a:gridCol w="1778000">
                  <a:extLst>
                    <a:ext uri="{9D8B030D-6E8A-4147-A177-3AD203B41FA5}">
                      <a16:colId xmlns="" xmlns:a16="http://schemas.microsoft.com/office/drawing/2014/main" val="3168622687"/>
                    </a:ext>
                  </a:extLst>
                </a:gridCol>
                <a:gridCol w="1744134">
                  <a:extLst>
                    <a:ext uri="{9D8B030D-6E8A-4147-A177-3AD203B41FA5}">
                      <a16:colId xmlns="" xmlns:a16="http://schemas.microsoft.com/office/drawing/2014/main" val="2074415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Studie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n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Einschlusskriterien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Rando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Design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Endpunkt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Ende</a:t>
                      </a:r>
                    </a:p>
                    <a:p>
                      <a:r>
                        <a:rPr lang="de-DE" dirty="0" smtClean="0"/>
                        <a:t>Rekrutierung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75836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POSNOC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1900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cT1-2 cN0</a:t>
                      </a:r>
                    </a:p>
                    <a:p>
                      <a:r>
                        <a:rPr lang="de-DE" dirty="0" smtClean="0"/>
                        <a:t>BET oder ME</a:t>
                      </a:r>
                    </a:p>
                    <a:p>
                      <a:r>
                        <a:rPr lang="de-DE" dirty="0" smtClean="0"/>
                        <a:t>1-2 Makrometastasen (</a:t>
                      </a:r>
                      <a:r>
                        <a:rPr lang="de-DE" dirty="0" err="1" smtClean="0"/>
                        <a:t>sn</a:t>
                      </a:r>
                      <a:r>
                        <a:rPr lang="de-DE" dirty="0" smtClean="0"/>
                        <a:t>)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1:1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AD oder RT</a:t>
                      </a:r>
                    </a:p>
                    <a:p>
                      <a:r>
                        <a:rPr lang="de-DE" dirty="0" smtClean="0"/>
                        <a:t>vs.</a:t>
                      </a:r>
                    </a:p>
                    <a:p>
                      <a:r>
                        <a:rPr lang="de-DE" dirty="0" smtClean="0"/>
                        <a:t>nichts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RRR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2021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35514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SINODAR 1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350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cT1-2 cN0</a:t>
                      </a:r>
                    </a:p>
                    <a:p>
                      <a:r>
                        <a:rPr lang="de-DE" dirty="0" smtClean="0"/>
                        <a:t>BET oder ME</a:t>
                      </a:r>
                    </a:p>
                    <a:p>
                      <a:r>
                        <a:rPr lang="de-DE" dirty="0" smtClean="0"/>
                        <a:t>1-2 Makromets (</a:t>
                      </a:r>
                      <a:r>
                        <a:rPr lang="de-DE" dirty="0" err="1" smtClean="0"/>
                        <a:t>sn</a:t>
                      </a:r>
                      <a:r>
                        <a:rPr lang="de-DE" dirty="0" smtClean="0"/>
                        <a:t>)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1:1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AD vs. nichts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OS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2019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34793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SENOMAC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3500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cT1-3 cN0</a:t>
                      </a:r>
                    </a:p>
                    <a:p>
                      <a:r>
                        <a:rPr lang="de-DE" dirty="0" smtClean="0"/>
                        <a:t>BET oder ME</a:t>
                      </a:r>
                    </a:p>
                    <a:p>
                      <a:r>
                        <a:rPr lang="de-DE" dirty="0" smtClean="0"/>
                        <a:t>1-2 Makromets (</a:t>
                      </a:r>
                      <a:r>
                        <a:rPr lang="de-DE" dirty="0" err="1" smtClean="0"/>
                        <a:t>sn</a:t>
                      </a:r>
                      <a:r>
                        <a:rPr lang="de-DE" dirty="0" smtClean="0"/>
                        <a:t>)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1:1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AD</a:t>
                      </a:r>
                      <a:r>
                        <a:rPr lang="de-DE" baseline="0" dirty="0" smtClean="0"/>
                        <a:t> vs. nichts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BCSS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2021</a:t>
                      </a:r>
                      <a:endParaRPr lang="de-AT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09972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671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318</Words>
  <Application>Microsoft Office PowerPoint</Application>
  <PresentationFormat>Breitbild</PresentationFormat>
  <Paragraphs>116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Office</vt:lpstr>
      <vt:lpstr>ABCSG 43 / INSEMA</vt:lpstr>
      <vt:lpstr>ACOSOG Z0011</vt:lpstr>
      <vt:lpstr>St. Gallen 2017</vt:lpstr>
      <vt:lpstr>cN0 pN1(sn) internationale Leitlinien (BET / &lt;3SLN+ / RT)</vt:lpstr>
      <vt:lpstr>Offen Fragen 2018</vt:lpstr>
      <vt:lpstr>Was ist INSEMA?</vt:lpstr>
      <vt:lpstr>Rekrutierung I (Stand 31.10.2018)</vt:lpstr>
      <vt:lpstr>Rekrutierung II (Stand 31.10.2018)</vt:lpstr>
      <vt:lpstr>Patienten pro Zentrum  - Top 10 (Stand 31.10.2018) </vt:lpstr>
      <vt:lpstr>INSEMA – Rekrutierung AUT (31.10.2018)</vt:lpstr>
      <vt:lpstr>Patienten pro Zentrum Austria (Stand 31.10.2018) </vt:lpstr>
      <vt:lpstr>INSEMA - Zeitplan</vt:lpstr>
      <vt:lpstr>Laufende und geplante Studien cN0 pN1(sn)</vt:lpstr>
    </vt:vector>
  </TitlesOfParts>
  <Company>Salzburger Landeskliniken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ABCSG 43 / INSEMA</dc:title>
  <dc:creator>Sir Andreas</dc:creator>
  <cp:lastModifiedBy>Schnuckies</cp:lastModifiedBy>
  <cp:revision>35</cp:revision>
  <dcterms:created xsi:type="dcterms:W3CDTF">2018-11-03T11:17:57Z</dcterms:created>
  <dcterms:modified xsi:type="dcterms:W3CDTF">2018-11-09T16:39:21Z</dcterms:modified>
</cp:coreProperties>
</file>