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  <p:sldId id="258" r:id="rId7"/>
    <p:sldId id="263" r:id="rId8"/>
    <p:sldId id="262" r:id="rId9"/>
    <p:sldId id="270" r:id="rId10"/>
    <p:sldId id="271" r:id="rId11"/>
    <p:sldId id="264" r:id="rId12"/>
    <p:sldId id="272" r:id="rId13"/>
    <p:sldId id="273" r:id="rId14"/>
    <p:sldId id="265" r:id="rId15"/>
    <p:sldId id="266" r:id="rId16"/>
    <p:sldId id="267" r:id="rId17"/>
    <p:sldId id="268" r:id="rId18"/>
    <p:sldId id="269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0" d="100"/>
          <a:sy n="50" d="100"/>
        </p:scale>
        <p:origin x="31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522270856078283E-2"/>
          <c:y val="3.7395847077121139E-2"/>
          <c:w val="0.92652897624462061"/>
          <c:h val="0.86666178253406234"/>
        </c:manualLayout>
      </c:layout>
      <c:areaChart>
        <c:grouping val="standard"/>
        <c:varyColors val="0"/>
        <c:ser>
          <c:idx val="1"/>
          <c:order val="0"/>
          <c:tx>
            <c:strRef>
              <c:f>'Recruitment alle Rando'!$H$1</c:f>
              <c:strCache>
                <c:ptCount val="1"/>
                <c:pt idx="0">
                  <c:v>Patients randomised I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c:spPr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rgbClr val="007E39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Rando'!$B$2:$B$48</c:f>
              <c:numCache>
                <c:formatCode>mmm\-yy</c:formatCode>
                <c:ptCount val="47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Rando'!$H$2:$H$47</c:f>
              <c:numCache>
                <c:formatCode>0</c:formatCode>
                <c:ptCount val="46"/>
                <c:pt idx="0">
                  <c:v>8</c:v>
                </c:pt>
                <c:pt idx="1">
                  <c:v>73</c:v>
                </c:pt>
                <c:pt idx="2">
                  <c:v>159</c:v>
                </c:pt>
                <c:pt idx="3" formatCode="General">
                  <c:v>233</c:v>
                </c:pt>
                <c:pt idx="4" formatCode="General">
                  <c:v>318</c:v>
                </c:pt>
                <c:pt idx="5" formatCode="General">
                  <c:v>436</c:v>
                </c:pt>
                <c:pt idx="6" formatCode="General">
                  <c:v>568</c:v>
                </c:pt>
                <c:pt idx="7" formatCode="General">
                  <c:v>727</c:v>
                </c:pt>
                <c:pt idx="8" formatCode="General">
                  <c:v>855</c:v>
                </c:pt>
                <c:pt idx="9" formatCode="General">
                  <c:v>1000</c:v>
                </c:pt>
                <c:pt idx="10" formatCode="General">
                  <c:v>1124</c:v>
                </c:pt>
                <c:pt idx="11" formatCode="General">
                  <c:v>1237</c:v>
                </c:pt>
                <c:pt idx="12" formatCode="General">
                  <c:v>1367</c:v>
                </c:pt>
                <c:pt idx="13" formatCode="General">
                  <c:v>1517</c:v>
                </c:pt>
                <c:pt idx="14" formatCode="General">
                  <c:v>1684</c:v>
                </c:pt>
                <c:pt idx="15" formatCode="General">
                  <c:v>1768</c:v>
                </c:pt>
                <c:pt idx="16" formatCode="General">
                  <c:v>1915</c:v>
                </c:pt>
                <c:pt idx="17" formatCode="General">
                  <c:v>2068</c:v>
                </c:pt>
                <c:pt idx="18" formatCode="General">
                  <c:v>2272</c:v>
                </c:pt>
                <c:pt idx="19" formatCode="General">
                  <c:v>2379</c:v>
                </c:pt>
                <c:pt idx="20" formatCode="General">
                  <c:v>2552</c:v>
                </c:pt>
                <c:pt idx="21" formatCode="General">
                  <c:v>2673</c:v>
                </c:pt>
                <c:pt idx="22">
                  <c:v>2837</c:v>
                </c:pt>
                <c:pt idx="23">
                  <c:v>2974</c:v>
                </c:pt>
                <c:pt idx="24">
                  <c:v>3034</c:v>
                </c:pt>
                <c:pt idx="25">
                  <c:v>3222</c:v>
                </c:pt>
                <c:pt idx="26">
                  <c:v>3384</c:v>
                </c:pt>
                <c:pt idx="27">
                  <c:v>3508</c:v>
                </c:pt>
                <c:pt idx="28">
                  <c:v>3653</c:v>
                </c:pt>
                <c:pt idx="29">
                  <c:v>3776</c:v>
                </c:pt>
                <c:pt idx="30">
                  <c:v>3930</c:v>
                </c:pt>
                <c:pt idx="31">
                  <c:v>4057</c:v>
                </c:pt>
                <c:pt idx="32">
                  <c:v>4190</c:v>
                </c:pt>
                <c:pt idx="33">
                  <c:v>4306</c:v>
                </c:pt>
                <c:pt idx="34">
                  <c:v>4462</c:v>
                </c:pt>
                <c:pt idx="35">
                  <c:v>4587</c:v>
                </c:pt>
                <c:pt idx="36">
                  <c:v>4676</c:v>
                </c:pt>
                <c:pt idx="37">
                  <c:v>4799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44955568"/>
        <c:axId val="244955960"/>
      </c:areaChart>
      <c:lineChart>
        <c:grouping val="standard"/>
        <c:varyColors val="0"/>
        <c:ser>
          <c:idx val="0"/>
          <c:order val="1"/>
          <c:tx>
            <c:strRef>
              <c:f>'Recruitment alle Rando'!$G$1</c:f>
              <c:strCache>
                <c:ptCount val="1"/>
                <c:pt idx="0">
                  <c:v>Projection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Rando'!$G$2:$G$47</c:f>
              <c:numCache>
                <c:formatCode>0</c:formatCode>
                <c:ptCount val="46"/>
                <c:pt idx="0">
                  <c:v>11.5</c:v>
                </c:pt>
                <c:pt idx="1">
                  <c:v>57.5</c:v>
                </c:pt>
                <c:pt idx="2">
                  <c:v>126.5</c:v>
                </c:pt>
                <c:pt idx="3">
                  <c:v>218.5</c:v>
                </c:pt>
                <c:pt idx="4">
                  <c:v>333.5</c:v>
                </c:pt>
                <c:pt idx="5">
                  <c:v>471.5</c:v>
                </c:pt>
                <c:pt idx="6">
                  <c:v>609.5</c:v>
                </c:pt>
                <c:pt idx="7">
                  <c:v>747.5</c:v>
                </c:pt>
                <c:pt idx="8">
                  <c:v>885.5</c:v>
                </c:pt>
                <c:pt idx="9">
                  <c:v>1023.5</c:v>
                </c:pt>
                <c:pt idx="10">
                  <c:v>1161.5</c:v>
                </c:pt>
                <c:pt idx="11">
                  <c:v>1299.5</c:v>
                </c:pt>
                <c:pt idx="12">
                  <c:v>1437.5</c:v>
                </c:pt>
                <c:pt idx="13">
                  <c:v>1575.5</c:v>
                </c:pt>
                <c:pt idx="14">
                  <c:v>1713.5</c:v>
                </c:pt>
                <c:pt idx="15">
                  <c:v>1851.5</c:v>
                </c:pt>
                <c:pt idx="16">
                  <c:v>1989.5</c:v>
                </c:pt>
                <c:pt idx="17">
                  <c:v>2127.5</c:v>
                </c:pt>
                <c:pt idx="18">
                  <c:v>2265.5</c:v>
                </c:pt>
                <c:pt idx="19">
                  <c:v>2403.5</c:v>
                </c:pt>
                <c:pt idx="20">
                  <c:v>2541.5</c:v>
                </c:pt>
                <c:pt idx="21">
                  <c:v>2679.5</c:v>
                </c:pt>
                <c:pt idx="22">
                  <c:v>2817.5</c:v>
                </c:pt>
                <c:pt idx="23">
                  <c:v>2955.5</c:v>
                </c:pt>
                <c:pt idx="24">
                  <c:v>3093.5</c:v>
                </c:pt>
                <c:pt idx="25">
                  <c:v>3231.5</c:v>
                </c:pt>
                <c:pt idx="26">
                  <c:v>3369.5</c:v>
                </c:pt>
                <c:pt idx="27">
                  <c:v>3507.5</c:v>
                </c:pt>
                <c:pt idx="28">
                  <c:v>3645.5</c:v>
                </c:pt>
                <c:pt idx="29">
                  <c:v>3783.5</c:v>
                </c:pt>
                <c:pt idx="30">
                  <c:v>3921.5</c:v>
                </c:pt>
                <c:pt idx="31">
                  <c:v>4059.5</c:v>
                </c:pt>
                <c:pt idx="32">
                  <c:v>4197.5</c:v>
                </c:pt>
                <c:pt idx="33">
                  <c:v>4335.5</c:v>
                </c:pt>
                <c:pt idx="34">
                  <c:v>4473.5</c:v>
                </c:pt>
                <c:pt idx="35">
                  <c:v>4611.5</c:v>
                </c:pt>
                <c:pt idx="36">
                  <c:v>4749.5</c:v>
                </c:pt>
                <c:pt idx="37">
                  <c:v>4887.5</c:v>
                </c:pt>
                <c:pt idx="38">
                  <c:v>5025.5</c:v>
                </c:pt>
                <c:pt idx="39">
                  <c:v>5163.5</c:v>
                </c:pt>
                <c:pt idx="40">
                  <c:v>5301.5</c:v>
                </c:pt>
                <c:pt idx="41">
                  <c:v>5439.5</c:v>
                </c:pt>
                <c:pt idx="42">
                  <c:v>5577.5</c:v>
                </c:pt>
                <c:pt idx="43">
                  <c:v>5715.5</c:v>
                </c:pt>
                <c:pt idx="44">
                  <c:v>5853.5</c:v>
                </c:pt>
                <c:pt idx="45">
                  <c:v>5991.5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44955568"/>
        <c:axId val="244955960"/>
      </c:lineChart>
      <c:dateAx>
        <c:axId val="244955568"/>
        <c:scaling>
          <c:orientation val="minMax"/>
          <c:max val="43465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2100000" vert="horz"/>
          <a:lstStyle/>
          <a:p>
            <a:pPr>
              <a:defRPr sz="1200"/>
            </a:pPr>
            <a:endParaRPr lang="de-DE"/>
          </a:p>
        </c:txPr>
        <c:crossAx val="244955960"/>
        <c:crosses val="autoZero"/>
        <c:auto val="1"/>
        <c:lblOffset val="100"/>
        <c:baseTimeUnit val="months"/>
      </c:dateAx>
      <c:valAx>
        <c:axId val="244955960"/>
        <c:scaling>
          <c:orientation val="minMax"/>
          <c:max val="6000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2449555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6.3073843371223612E-2"/>
          <c:y val="4.1277386768330371E-2"/>
          <c:w val="0.50226842395005855"/>
          <c:h val="7.9612500942963918E-2"/>
        </c:manualLayout>
      </c:layout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351902510380726E-2"/>
          <c:y val="4.5404723743927851E-2"/>
          <c:w val="0.92405828712140847"/>
          <c:h val="0.87271701651750933"/>
        </c:manualLayout>
      </c:layout>
      <c:areaChart>
        <c:grouping val="standard"/>
        <c:varyColors val="0"/>
        <c:ser>
          <c:idx val="1"/>
          <c:order val="1"/>
          <c:tx>
            <c:strRef>
              <c:f>'Recruitment alle Rando'!$H$1</c:f>
              <c:strCache>
                <c:ptCount val="1"/>
                <c:pt idx="0">
                  <c:v>Patients randomised I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c:spPr>
          <c:dLbls>
            <c:dLbl>
              <c:idx val="0"/>
              <c:layout>
                <c:manualLayout>
                  <c:x val="0"/>
                  <c:y val="-2.8548371506477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962965559763539E-17"/>
                  <c:y val="-5.1387068711659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41434541669512E-3"/>
                  <c:y val="-6.8516091615545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b="1">
                    <a:solidFill>
                      <a:srgbClr val="009A46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Rando'!$B$2:$B$18</c:f>
              <c:numCache>
                <c:formatCode>mmm\-yy</c:formatCode>
                <c:ptCount val="17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</c:numCache>
            </c:numRef>
          </c:cat>
          <c:val>
            <c:numRef>
              <c:f>'Recruitment alle Rando'!$H$2:$H$47</c:f>
              <c:numCache>
                <c:formatCode>0</c:formatCode>
                <c:ptCount val="46"/>
                <c:pt idx="0">
                  <c:v>8</c:v>
                </c:pt>
                <c:pt idx="1">
                  <c:v>73</c:v>
                </c:pt>
                <c:pt idx="2">
                  <c:v>159</c:v>
                </c:pt>
                <c:pt idx="3" formatCode="General">
                  <c:v>233</c:v>
                </c:pt>
                <c:pt idx="4" formatCode="General">
                  <c:v>318</c:v>
                </c:pt>
                <c:pt idx="5" formatCode="General">
                  <c:v>436</c:v>
                </c:pt>
                <c:pt idx="6" formatCode="General">
                  <c:v>568</c:v>
                </c:pt>
                <c:pt idx="7" formatCode="General">
                  <c:v>727</c:v>
                </c:pt>
                <c:pt idx="8" formatCode="General">
                  <c:v>855</c:v>
                </c:pt>
                <c:pt idx="9" formatCode="General">
                  <c:v>1000</c:v>
                </c:pt>
                <c:pt idx="10" formatCode="General">
                  <c:v>1124</c:v>
                </c:pt>
                <c:pt idx="11" formatCode="General">
                  <c:v>1237</c:v>
                </c:pt>
                <c:pt idx="12" formatCode="General">
                  <c:v>1367</c:v>
                </c:pt>
                <c:pt idx="13" formatCode="General">
                  <c:v>1517</c:v>
                </c:pt>
                <c:pt idx="14" formatCode="General">
                  <c:v>1684</c:v>
                </c:pt>
                <c:pt idx="15" formatCode="General">
                  <c:v>1768</c:v>
                </c:pt>
                <c:pt idx="16" formatCode="General">
                  <c:v>1915</c:v>
                </c:pt>
                <c:pt idx="17" formatCode="General">
                  <c:v>2068</c:v>
                </c:pt>
                <c:pt idx="18" formatCode="General">
                  <c:v>2272</c:v>
                </c:pt>
                <c:pt idx="19" formatCode="General">
                  <c:v>2379</c:v>
                </c:pt>
                <c:pt idx="20" formatCode="General">
                  <c:v>2552</c:v>
                </c:pt>
                <c:pt idx="21" formatCode="General">
                  <c:v>2673</c:v>
                </c:pt>
                <c:pt idx="22">
                  <c:v>2837</c:v>
                </c:pt>
                <c:pt idx="23">
                  <c:v>2974</c:v>
                </c:pt>
                <c:pt idx="24">
                  <c:v>3034</c:v>
                </c:pt>
                <c:pt idx="25">
                  <c:v>3222</c:v>
                </c:pt>
                <c:pt idx="26">
                  <c:v>3384</c:v>
                </c:pt>
                <c:pt idx="27">
                  <c:v>3508</c:v>
                </c:pt>
                <c:pt idx="28">
                  <c:v>3653</c:v>
                </c:pt>
                <c:pt idx="29">
                  <c:v>3776</c:v>
                </c:pt>
                <c:pt idx="30">
                  <c:v>3930</c:v>
                </c:pt>
                <c:pt idx="31">
                  <c:v>4057</c:v>
                </c:pt>
                <c:pt idx="32">
                  <c:v>4190</c:v>
                </c:pt>
                <c:pt idx="33">
                  <c:v>4306</c:v>
                </c:pt>
                <c:pt idx="34">
                  <c:v>4462</c:v>
                </c:pt>
                <c:pt idx="35">
                  <c:v>4587</c:v>
                </c:pt>
                <c:pt idx="36">
                  <c:v>4676</c:v>
                </c:pt>
                <c:pt idx="37">
                  <c:v>4799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534208"/>
        <c:axId val="380534600"/>
      </c:areaChart>
      <c:lineChart>
        <c:grouping val="standard"/>
        <c:varyColors val="0"/>
        <c:ser>
          <c:idx val="0"/>
          <c:order val="0"/>
          <c:tx>
            <c:strRef>
              <c:f>'Recruitment alle Rando'!$G$1</c:f>
              <c:strCache>
                <c:ptCount val="1"/>
                <c:pt idx="0">
                  <c:v>Projection</c:v>
                </c:pt>
              </c:strCache>
            </c:strRef>
          </c:tx>
          <c:marker>
            <c:symbol val="none"/>
          </c:marker>
          <c:dPt>
            <c:idx val="0"/>
            <c:bubble3D val="0"/>
            <c:spPr>
              <a:ln>
                <a:solidFill>
                  <a:srgbClr val="00B050"/>
                </a:solidFill>
              </a:ln>
            </c:spPr>
          </c:dPt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Rando'!$G$2:$G$47</c:f>
              <c:numCache>
                <c:formatCode>0</c:formatCode>
                <c:ptCount val="46"/>
                <c:pt idx="0">
                  <c:v>11.5</c:v>
                </c:pt>
                <c:pt idx="1">
                  <c:v>57.5</c:v>
                </c:pt>
                <c:pt idx="2">
                  <c:v>126.5</c:v>
                </c:pt>
                <c:pt idx="3">
                  <c:v>218.5</c:v>
                </c:pt>
                <c:pt idx="4">
                  <c:v>333.5</c:v>
                </c:pt>
                <c:pt idx="5">
                  <c:v>471.5</c:v>
                </c:pt>
                <c:pt idx="6">
                  <c:v>609.5</c:v>
                </c:pt>
                <c:pt idx="7">
                  <c:v>747.5</c:v>
                </c:pt>
                <c:pt idx="8">
                  <c:v>885.5</c:v>
                </c:pt>
                <c:pt idx="9">
                  <c:v>1023.5</c:v>
                </c:pt>
                <c:pt idx="10">
                  <c:v>1161.5</c:v>
                </c:pt>
                <c:pt idx="11">
                  <c:v>1299.5</c:v>
                </c:pt>
                <c:pt idx="12">
                  <c:v>1437.5</c:v>
                </c:pt>
                <c:pt idx="13">
                  <c:v>1575.5</c:v>
                </c:pt>
                <c:pt idx="14">
                  <c:v>1713.5</c:v>
                </c:pt>
                <c:pt idx="15">
                  <c:v>1851.5</c:v>
                </c:pt>
                <c:pt idx="16">
                  <c:v>1989.5</c:v>
                </c:pt>
                <c:pt idx="17">
                  <c:v>2127.5</c:v>
                </c:pt>
                <c:pt idx="18">
                  <c:v>2265.5</c:v>
                </c:pt>
                <c:pt idx="19">
                  <c:v>2403.5</c:v>
                </c:pt>
                <c:pt idx="20">
                  <c:v>2541.5</c:v>
                </c:pt>
                <c:pt idx="21">
                  <c:v>2679.5</c:v>
                </c:pt>
                <c:pt idx="22">
                  <c:v>2817.5</c:v>
                </c:pt>
                <c:pt idx="23">
                  <c:v>2955.5</c:v>
                </c:pt>
                <c:pt idx="24">
                  <c:v>3093.5</c:v>
                </c:pt>
                <c:pt idx="25">
                  <c:v>3231.5</c:v>
                </c:pt>
                <c:pt idx="26">
                  <c:v>3369.5</c:v>
                </c:pt>
                <c:pt idx="27">
                  <c:v>3507.5</c:v>
                </c:pt>
                <c:pt idx="28">
                  <c:v>3645.5</c:v>
                </c:pt>
                <c:pt idx="29">
                  <c:v>3783.5</c:v>
                </c:pt>
                <c:pt idx="30">
                  <c:v>3921.5</c:v>
                </c:pt>
                <c:pt idx="31">
                  <c:v>4059.5</c:v>
                </c:pt>
                <c:pt idx="32">
                  <c:v>4197.5</c:v>
                </c:pt>
                <c:pt idx="33">
                  <c:v>4335.5</c:v>
                </c:pt>
                <c:pt idx="34">
                  <c:v>4473.5</c:v>
                </c:pt>
                <c:pt idx="35">
                  <c:v>4611.5</c:v>
                </c:pt>
                <c:pt idx="36">
                  <c:v>4749.5</c:v>
                </c:pt>
                <c:pt idx="37">
                  <c:v>4887.5</c:v>
                </c:pt>
                <c:pt idx="38">
                  <c:v>5025.5</c:v>
                </c:pt>
                <c:pt idx="39">
                  <c:v>5163.5</c:v>
                </c:pt>
                <c:pt idx="40">
                  <c:v>5301.5</c:v>
                </c:pt>
                <c:pt idx="41">
                  <c:v>5439.5</c:v>
                </c:pt>
                <c:pt idx="42">
                  <c:v>5577.5</c:v>
                </c:pt>
                <c:pt idx="43">
                  <c:v>5715.5</c:v>
                </c:pt>
                <c:pt idx="44">
                  <c:v>5853.5</c:v>
                </c:pt>
                <c:pt idx="45">
                  <c:v>5991.5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0534208"/>
        <c:axId val="380534600"/>
      </c:lineChart>
      <c:lineChart>
        <c:grouping val="standard"/>
        <c:varyColors val="0"/>
        <c:ser>
          <c:idx val="2"/>
          <c:order val="2"/>
          <c:tx>
            <c:v>Sites activated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Rando'!$D$2:$D$47</c:f>
              <c:numCache>
                <c:formatCode>0</c:formatCode>
                <c:ptCount val="46"/>
                <c:pt idx="0">
                  <c:v>37</c:v>
                </c:pt>
                <c:pt idx="1">
                  <c:v>56</c:v>
                </c:pt>
                <c:pt idx="2">
                  <c:v>64</c:v>
                </c:pt>
                <c:pt idx="3">
                  <c:v>89</c:v>
                </c:pt>
                <c:pt idx="4">
                  <c:v>93</c:v>
                </c:pt>
                <c:pt idx="5">
                  <c:v>97</c:v>
                </c:pt>
                <c:pt idx="6">
                  <c:v>104</c:v>
                </c:pt>
                <c:pt idx="7">
                  <c:v>105</c:v>
                </c:pt>
                <c:pt idx="8">
                  <c:v>111</c:v>
                </c:pt>
                <c:pt idx="9">
                  <c:v>118</c:v>
                </c:pt>
                <c:pt idx="10">
                  <c:v>124</c:v>
                </c:pt>
                <c:pt idx="11">
                  <c:v>130</c:v>
                </c:pt>
                <c:pt idx="12">
                  <c:v>132</c:v>
                </c:pt>
                <c:pt idx="13">
                  <c:v>136</c:v>
                </c:pt>
                <c:pt idx="14">
                  <c:v>137</c:v>
                </c:pt>
                <c:pt idx="15">
                  <c:v>137</c:v>
                </c:pt>
                <c:pt idx="16">
                  <c:v>138</c:v>
                </c:pt>
                <c:pt idx="17">
                  <c:v>140</c:v>
                </c:pt>
                <c:pt idx="18">
                  <c:v>150</c:v>
                </c:pt>
                <c:pt idx="19">
                  <c:v>150</c:v>
                </c:pt>
                <c:pt idx="20">
                  <c:v>151</c:v>
                </c:pt>
                <c:pt idx="21">
                  <c:v>161</c:v>
                </c:pt>
                <c:pt idx="22">
                  <c:v>162</c:v>
                </c:pt>
                <c:pt idx="23">
                  <c:v>154</c:v>
                </c:pt>
                <c:pt idx="24">
                  <c:v>154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  <c:pt idx="28">
                  <c:v>156</c:v>
                </c:pt>
                <c:pt idx="29">
                  <c:v>156</c:v>
                </c:pt>
                <c:pt idx="30">
                  <c:v>156</c:v>
                </c:pt>
                <c:pt idx="31">
                  <c:v>156</c:v>
                </c:pt>
                <c:pt idx="32">
                  <c:v>156</c:v>
                </c:pt>
                <c:pt idx="33">
                  <c:v>156</c:v>
                </c:pt>
                <c:pt idx="34">
                  <c:v>156</c:v>
                </c:pt>
                <c:pt idx="35">
                  <c:v>156</c:v>
                </c:pt>
                <c:pt idx="36">
                  <c:v>156</c:v>
                </c:pt>
                <c:pt idx="37">
                  <c:v>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0535384"/>
        <c:axId val="380534992"/>
      </c:lineChart>
      <c:dateAx>
        <c:axId val="380534208"/>
        <c:scaling>
          <c:orientation val="minMax"/>
          <c:max val="43465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2100000"/>
          <a:lstStyle/>
          <a:p>
            <a:pPr>
              <a:defRPr sz="1200"/>
            </a:pPr>
            <a:endParaRPr lang="de-DE"/>
          </a:p>
        </c:txPr>
        <c:crossAx val="380534600"/>
        <c:crosses val="autoZero"/>
        <c:auto val="1"/>
        <c:lblOffset val="100"/>
        <c:baseTimeUnit val="months"/>
      </c:dateAx>
      <c:valAx>
        <c:axId val="38053460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/>
                </a:solidFill>
              </a:defRPr>
            </a:pPr>
            <a:endParaRPr lang="de-DE"/>
          </a:p>
        </c:txPr>
        <c:crossAx val="380534208"/>
        <c:crossesAt val="42248"/>
        <c:crossBetween val="midCat"/>
        <c:majorUnit val="500"/>
      </c:valAx>
      <c:valAx>
        <c:axId val="380534992"/>
        <c:scaling>
          <c:orientation val="minMax"/>
          <c:max val="180"/>
          <c:min val="0"/>
        </c:scaling>
        <c:delete val="0"/>
        <c:axPos val="r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de-DE"/>
          </a:p>
        </c:txPr>
        <c:crossAx val="380535384"/>
        <c:crosses val="max"/>
        <c:crossBetween val="between"/>
      </c:valAx>
      <c:dateAx>
        <c:axId val="38053538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380534992"/>
        <c:crosses val="autoZero"/>
        <c:auto val="1"/>
        <c:lblOffset val="100"/>
        <c:baseTimeUnit val="months"/>
      </c:dateAx>
    </c:plotArea>
    <c:legend>
      <c:legendPos val="r"/>
      <c:layout>
        <c:manualLayout>
          <c:xMode val="edge"/>
          <c:yMode val="edge"/>
          <c:x val="9.6371671854748528E-2"/>
          <c:y val="2.5484028067244369E-2"/>
          <c:w val="0.73430275017764002"/>
          <c:h val="7.0677001027291797E-2"/>
        </c:manualLayout>
      </c:layout>
      <c:overlay val="0"/>
      <c:txPr>
        <a:bodyPr/>
        <a:lstStyle/>
        <a:p>
          <a:pPr rtl="0">
            <a:defRPr sz="14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015542622368352E-2"/>
          <c:y val="2.030201616907144E-2"/>
          <c:w val="0.92405828712140847"/>
          <c:h val="0.86128054070038329"/>
        </c:manualLayout>
      </c:layout>
      <c:areaChart>
        <c:grouping val="standard"/>
        <c:varyColors val="0"/>
        <c:ser>
          <c:idx val="1"/>
          <c:order val="1"/>
          <c:tx>
            <c:strRef>
              <c:f>'Recruitment alle Rando'!$L$1</c:f>
              <c:strCache>
                <c:ptCount val="1"/>
                <c:pt idx="0">
                  <c:v>Patients randomised II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9A46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Rando'!$B$2:$B$17</c:f>
              <c:numCache>
                <c:formatCode>mmm\-yy</c:formatCode>
                <c:ptCount val="1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</c:numCache>
            </c:numRef>
          </c:cat>
          <c:val>
            <c:numRef>
              <c:f>'Recruitment alle Rando'!$L$2:$L$47</c:f>
              <c:numCache>
                <c:formatCode>General</c:formatCode>
                <c:ptCount val="46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20</c:v>
                </c:pt>
                <c:pt idx="4">
                  <c:v>31</c:v>
                </c:pt>
                <c:pt idx="5">
                  <c:v>38</c:v>
                </c:pt>
                <c:pt idx="6">
                  <c:v>50</c:v>
                </c:pt>
                <c:pt idx="7">
                  <c:v>65</c:v>
                </c:pt>
                <c:pt idx="8">
                  <c:v>77</c:v>
                </c:pt>
                <c:pt idx="9">
                  <c:v>90</c:v>
                </c:pt>
                <c:pt idx="10">
                  <c:v>95</c:v>
                </c:pt>
                <c:pt idx="11">
                  <c:v>105</c:v>
                </c:pt>
                <c:pt idx="12">
                  <c:v>112</c:v>
                </c:pt>
                <c:pt idx="13">
                  <c:v>120</c:v>
                </c:pt>
                <c:pt idx="14">
                  <c:v>138</c:v>
                </c:pt>
                <c:pt idx="15">
                  <c:v>144</c:v>
                </c:pt>
                <c:pt idx="16">
                  <c:v>161</c:v>
                </c:pt>
                <c:pt idx="17">
                  <c:v>169</c:v>
                </c:pt>
                <c:pt idx="18">
                  <c:v>186</c:v>
                </c:pt>
                <c:pt idx="19">
                  <c:v>193</c:v>
                </c:pt>
                <c:pt idx="20">
                  <c:v>209</c:v>
                </c:pt>
                <c:pt idx="21">
                  <c:v>228</c:v>
                </c:pt>
                <c:pt idx="22">
                  <c:v>231</c:v>
                </c:pt>
                <c:pt idx="23">
                  <c:v>249</c:v>
                </c:pt>
                <c:pt idx="24">
                  <c:v>264</c:v>
                </c:pt>
                <c:pt idx="25">
                  <c:v>286</c:v>
                </c:pt>
                <c:pt idx="26">
                  <c:v>295</c:v>
                </c:pt>
                <c:pt idx="27">
                  <c:v>304</c:v>
                </c:pt>
                <c:pt idx="28">
                  <c:v>319</c:v>
                </c:pt>
                <c:pt idx="29">
                  <c:v>340</c:v>
                </c:pt>
                <c:pt idx="30">
                  <c:v>350</c:v>
                </c:pt>
                <c:pt idx="31">
                  <c:v>365</c:v>
                </c:pt>
                <c:pt idx="32">
                  <c:v>372</c:v>
                </c:pt>
                <c:pt idx="33">
                  <c:v>383</c:v>
                </c:pt>
                <c:pt idx="34">
                  <c:v>396</c:v>
                </c:pt>
                <c:pt idx="35">
                  <c:v>413</c:v>
                </c:pt>
                <c:pt idx="36">
                  <c:v>425</c:v>
                </c:pt>
                <c:pt idx="37">
                  <c:v>440</c:v>
                </c:pt>
                <c:pt idx="45">
                  <c:v>1968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01056"/>
        <c:axId val="379898704"/>
      </c:areaChart>
      <c:lineChart>
        <c:grouping val="standard"/>
        <c:varyColors val="0"/>
        <c:ser>
          <c:idx val="0"/>
          <c:order val="0"/>
          <c:tx>
            <c:strRef>
              <c:f>'Recruitment alle Rando'!$K$1</c:f>
              <c:strCache>
                <c:ptCount val="1"/>
                <c:pt idx="0">
                  <c:v>planned no. rando 2</c:v>
                </c:pt>
              </c:strCache>
            </c:strRef>
          </c:tx>
          <c:marker>
            <c:symbol val="none"/>
          </c:marker>
          <c:dPt>
            <c:idx val="0"/>
            <c:bubble3D val="0"/>
            <c:spPr>
              <a:ln>
                <a:solidFill>
                  <a:srgbClr val="00B050"/>
                </a:solidFill>
              </a:ln>
            </c:spPr>
          </c:dPt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Rando'!$K$2:$K$47</c:f>
              <c:numCache>
                <c:formatCode>0.00</c:formatCode>
                <c:ptCount val="46"/>
                <c:pt idx="0">
                  <c:v>0</c:v>
                </c:pt>
                <c:pt idx="1">
                  <c:v>2</c:v>
                </c:pt>
                <c:pt idx="2">
                  <c:v>11</c:v>
                </c:pt>
                <c:pt idx="3">
                  <c:v>24</c:v>
                </c:pt>
                <c:pt idx="4">
                  <c:v>41</c:v>
                </c:pt>
                <c:pt idx="5">
                  <c:v>63</c:v>
                </c:pt>
                <c:pt idx="6">
                  <c:v>88</c:v>
                </c:pt>
                <c:pt idx="7">
                  <c:v>114</c:v>
                </c:pt>
                <c:pt idx="8">
                  <c:v>140</c:v>
                </c:pt>
                <c:pt idx="9">
                  <c:v>166</c:v>
                </c:pt>
                <c:pt idx="10">
                  <c:v>192</c:v>
                </c:pt>
                <c:pt idx="11">
                  <c:v>218</c:v>
                </c:pt>
                <c:pt idx="12">
                  <c:v>244</c:v>
                </c:pt>
                <c:pt idx="13">
                  <c:v>270</c:v>
                </c:pt>
                <c:pt idx="14">
                  <c:v>295</c:v>
                </c:pt>
                <c:pt idx="15">
                  <c:v>321</c:v>
                </c:pt>
                <c:pt idx="16">
                  <c:v>347</c:v>
                </c:pt>
                <c:pt idx="17">
                  <c:v>373</c:v>
                </c:pt>
                <c:pt idx="18">
                  <c:v>399</c:v>
                </c:pt>
                <c:pt idx="19">
                  <c:v>425</c:v>
                </c:pt>
                <c:pt idx="20">
                  <c:v>451</c:v>
                </c:pt>
                <c:pt idx="21">
                  <c:v>477</c:v>
                </c:pt>
                <c:pt idx="22">
                  <c:v>502</c:v>
                </c:pt>
                <c:pt idx="23">
                  <c:v>528</c:v>
                </c:pt>
                <c:pt idx="24">
                  <c:v>554</c:v>
                </c:pt>
                <c:pt idx="25">
                  <c:v>580</c:v>
                </c:pt>
                <c:pt idx="26">
                  <c:v>606</c:v>
                </c:pt>
                <c:pt idx="27">
                  <c:v>632</c:v>
                </c:pt>
                <c:pt idx="28">
                  <c:v>658</c:v>
                </c:pt>
                <c:pt idx="29">
                  <c:v>684</c:v>
                </c:pt>
                <c:pt idx="30">
                  <c:v>709</c:v>
                </c:pt>
                <c:pt idx="31">
                  <c:v>735</c:v>
                </c:pt>
                <c:pt idx="32">
                  <c:v>761</c:v>
                </c:pt>
                <c:pt idx="33">
                  <c:v>787</c:v>
                </c:pt>
                <c:pt idx="34">
                  <c:v>813</c:v>
                </c:pt>
                <c:pt idx="35">
                  <c:v>839</c:v>
                </c:pt>
                <c:pt idx="36">
                  <c:v>865</c:v>
                </c:pt>
                <c:pt idx="37">
                  <c:v>891</c:v>
                </c:pt>
                <c:pt idx="38">
                  <c:v>916</c:v>
                </c:pt>
                <c:pt idx="39">
                  <c:v>942</c:v>
                </c:pt>
                <c:pt idx="40">
                  <c:v>968</c:v>
                </c:pt>
                <c:pt idx="41">
                  <c:v>994</c:v>
                </c:pt>
                <c:pt idx="42">
                  <c:v>1020</c:v>
                </c:pt>
                <c:pt idx="43">
                  <c:v>1046</c:v>
                </c:pt>
                <c:pt idx="44">
                  <c:v>1072</c:v>
                </c:pt>
                <c:pt idx="45">
                  <c:v>1098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9901056"/>
        <c:axId val="379898704"/>
      </c:lineChart>
      <c:lineChart>
        <c:grouping val="standard"/>
        <c:varyColors val="0"/>
        <c:ser>
          <c:idx val="2"/>
          <c:order val="2"/>
          <c:tx>
            <c:v>Sites activated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Rando'!$D$2:$D$47</c:f>
              <c:numCache>
                <c:formatCode>0</c:formatCode>
                <c:ptCount val="46"/>
                <c:pt idx="0">
                  <c:v>37</c:v>
                </c:pt>
                <c:pt idx="1">
                  <c:v>56</c:v>
                </c:pt>
                <c:pt idx="2">
                  <c:v>64</c:v>
                </c:pt>
                <c:pt idx="3">
                  <c:v>89</c:v>
                </c:pt>
                <c:pt idx="4">
                  <c:v>93</c:v>
                </c:pt>
                <c:pt idx="5">
                  <c:v>97</c:v>
                </c:pt>
                <c:pt idx="6">
                  <c:v>104</c:v>
                </c:pt>
                <c:pt idx="7">
                  <c:v>105</c:v>
                </c:pt>
                <c:pt idx="8">
                  <c:v>111</c:v>
                </c:pt>
                <c:pt idx="9">
                  <c:v>118</c:v>
                </c:pt>
                <c:pt idx="10">
                  <c:v>124</c:v>
                </c:pt>
                <c:pt idx="11">
                  <c:v>130</c:v>
                </c:pt>
                <c:pt idx="12">
                  <c:v>132</c:v>
                </c:pt>
                <c:pt idx="13">
                  <c:v>136</c:v>
                </c:pt>
                <c:pt idx="14">
                  <c:v>137</c:v>
                </c:pt>
                <c:pt idx="15">
                  <c:v>137</c:v>
                </c:pt>
                <c:pt idx="16">
                  <c:v>138</c:v>
                </c:pt>
                <c:pt idx="17">
                  <c:v>140</c:v>
                </c:pt>
                <c:pt idx="18">
                  <c:v>150</c:v>
                </c:pt>
                <c:pt idx="19">
                  <c:v>150</c:v>
                </c:pt>
                <c:pt idx="20">
                  <c:v>151</c:v>
                </c:pt>
                <c:pt idx="21">
                  <c:v>161</c:v>
                </c:pt>
                <c:pt idx="22">
                  <c:v>162</c:v>
                </c:pt>
                <c:pt idx="23">
                  <c:v>154</c:v>
                </c:pt>
                <c:pt idx="24">
                  <c:v>154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  <c:pt idx="28">
                  <c:v>156</c:v>
                </c:pt>
                <c:pt idx="29">
                  <c:v>156</c:v>
                </c:pt>
                <c:pt idx="30">
                  <c:v>156</c:v>
                </c:pt>
                <c:pt idx="31">
                  <c:v>156</c:v>
                </c:pt>
                <c:pt idx="32">
                  <c:v>156</c:v>
                </c:pt>
                <c:pt idx="33">
                  <c:v>156</c:v>
                </c:pt>
                <c:pt idx="34">
                  <c:v>156</c:v>
                </c:pt>
                <c:pt idx="35">
                  <c:v>156</c:v>
                </c:pt>
                <c:pt idx="36">
                  <c:v>156</c:v>
                </c:pt>
                <c:pt idx="37">
                  <c:v>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9899096"/>
        <c:axId val="379898312"/>
      </c:lineChart>
      <c:dateAx>
        <c:axId val="379901056"/>
        <c:scaling>
          <c:orientation val="minMax"/>
          <c:max val="43465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2100000"/>
          <a:lstStyle/>
          <a:p>
            <a:pPr>
              <a:defRPr sz="1200"/>
            </a:pPr>
            <a:endParaRPr lang="de-DE"/>
          </a:p>
        </c:txPr>
        <c:crossAx val="379898704"/>
        <c:crosses val="autoZero"/>
        <c:auto val="1"/>
        <c:lblOffset val="100"/>
        <c:baseTimeUnit val="months"/>
      </c:dateAx>
      <c:valAx>
        <c:axId val="379898704"/>
        <c:scaling>
          <c:orientation val="minMax"/>
          <c:max val="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/>
                </a:solidFill>
              </a:defRPr>
            </a:pPr>
            <a:endParaRPr lang="de-DE"/>
          </a:p>
        </c:txPr>
        <c:crossAx val="379901056"/>
        <c:crosses val="autoZero"/>
        <c:crossBetween val="midCat"/>
      </c:valAx>
      <c:valAx>
        <c:axId val="379898312"/>
        <c:scaling>
          <c:orientation val="minMax"/>
          <c:max val="180"/>
          <c:min val="0"/>
        </c:scaling>
        <c:delete val="0"/>
        <c:axPos val="r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de-DE"/>
          </a:p>
        </c:txPr>
        <c:crossAx val="379899096"/>
        <c:crosses val="max"/>
        <c:crossBetween val="between"/>
      </c:valAx>
      <c:dateAx>
        <c:axId val="37989909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379898312"/>
        <c:crosses val="autoZero"/>
        <c:auto val="1"/>
        <c:lblOffset val="100"/>
        <c:baseTimeUnit val="months"/>
      </c:date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9773671068707854E-2"/>
          <c:y val="1.6556768250886422E-2"/>
          <c:w val="0.70992266659426684"/>
          <c:h val="7.0677001027291797E-2"/>
        </c:manualLayout>
      </c:layout>
      <c:overlay val="0"/>
      <c:txPr>
        <a:bodyPr/>
        <a:lstStyle/>
        <a:p>
          <a:pPr rtl="0">
            <a:defRPr sz="14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938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697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033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4661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71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411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102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409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8226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420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22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3759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9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ABCSG 43 / INSEMA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800" dirty="0" smtClean="0"/>
              <a:t>Sir Andreas</a:t>
            </a:r>
          </a:p>
          <a:p>
            <a:r>
              <a:rPr lang="de-DE" dirty="0" smtClean="0"/>
              <a:t>Brustzentrum – Uniklinikum Salzburg</a:t>
            </a:r>
          </a:p>
          <a:p>
            <a:r>
              <a:rPr lang="de-DE" dirty="0" smtClean="0"/>
              <a:t>Paracelsus Medizinische Privatuniversität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5942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r>
              <a:rPr lang="de-DE" dirty="0" smtClean="0"/>
              <a:t>Warum INSEMA?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151467"/>
            <a:ext cx="10515600" cy="5025496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 	1894 (Halsted) – 2000: 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ALND Goldstandard (therapeutisch → diagnostisch) </a:t>
            </a: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endParaRPr lang="de-DE" dirty="0" smtClean="0"/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/>
              <a:t> 	90er Jahre: 	Ersatz SLNB als </a:t>
            </a:r>
            <a:r>
              <a:rPr lang="de-DE" dirty="0" err="1" smtClean="0"/>
              <a:t>Axilladiagnostik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66357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524932"/>
            <a:ext cx="5446294" cy="519853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33" y="524932"/>
            <a:ext cx="5723467" cy="519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6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3" y="248388"/>
            <a:ext cx="11091333" cy="1732812"/>
          </a:xfrm>
        </p:spPr>
      </p:pic>
      <p:sp>
        <p:nvSpPr>
          <p:cNvPr id="6" name="Textfeld 5"/>
          <p:cNvSpPr txBox="1"/>
          <p:nvPr/>
        </p:nvSpPr>
        <p:spPr>
          <a:xfrm>
            <a:off x="550333" y="2029533"/>
            <a:ext cx="706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Retrospektive Analyse NC Data Base 1998 - 2005</a:t>
            </a:r>
            <a:endParaRPr lang="de-AT" sz="2000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54618"/>
              </p:ext>
            </p:extLst>
          </p:nvPr>
        </p:nvGraphicFramePr>
        <p:xfrm>
          <a:off x="550333" y="2667000"/>
          <a:ext cx="11091332" cy="3688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833">
                  <a:extLst>
                    <a:ext uri="{9D8B030D-6E8A-4147-A177-3AD203B41FA5}">
                      <a16:colId xmlns="" xmlns:a16="http://schemas.microsoft.com/office/drawing/2014/main" val="2418333808"/>
                    </a:ext>
                  </a:extLst>
                </a:gridCol>
                <a:gridCol w="2772833">
                  <a:extLst>
                    <a:ext uri="{9D8B030D-6E8A-4147-A177-3AD203B41FA5}">
                      <a16:colId xmlns="" xmlns:a16="http://schemas.microsoft.com/office/drawing/2014/main" val="1010681714"/>
                    </a:ext>
                  </a:extLst>
                </a:gridCol>
                <a:gridCol w="2772833">
                  <a:extLst>
                    <a:ext uri="{9D8B030D-6E8A-4147-A177-3AD203B41FA5}">
                      <a16:colId xmlns="" xmlns:a16="http://schemas.microsoft.com/office/drawing/2014/main" val="1078591828"/>
                    </a:ext>
                  </a:extLst>
                </a:gridCol>
                <a:gridCol w="2772833">
                  <a:extLst>
                    <a:ext uri="{9D8B030D-6E8A-4147-A177-3AD203B41FA5}">
                      <a16:colId xmlns="" xmlns:a16="http://schemas.microsoft.com/office/drawing/2014/main" val="2005901021"/>
                    </a:ext>
                  </a:extLst>
                </a:gridCol>
              </a:tblGrid>
              <a:tr h="899583"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Variable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SLNB </a:t>
                      </a:r>
                      <a:r>
                        <a:rPr lang="de-DE" sz="2800" dirty="0" err="1" smtClean="0"/>
                        <a:t>alone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SLNB + ALND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P</a:t>
                      </a:r>
                      <a:endParaRPr lang="de-AT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1526312"/>
                  </a:ext>
                </a:extLst>
              </a:tr>
              <a:tr h="899583">
                <a:tc>
                  <a:txBody>
                    <a:bodyPr/>
                    <a:lstStyle/>
                    <a:p>
                      <a:r>
                        <a:rPr lang="de-DE" sz="2800" dirty="0" err="1" smtClean="0"/>
                        <a:t>No</a:t>
                      </a:r>
                      <a:r>
                        <a:rPr lang="de-DE" sz="2800" dirty="0" smtClean="0"/>
                        <a:t>. </a:t>
                      </a:r>
                      <a:r>
                        <a:rPr lang="de-DE" sz="2800" dirty="0" err="1" smtClean="0"/>
                        <a:t>of</a:t>
                      </a:r>
                      <a:r>
                        <a:rPr lang="de-DE" sz="2800" dirty="0" smtClean="0"/>
                        <a:t>. </a:t>
                      </a:r>
                      <a:r>
                        <a:rPr lang="de-DE" sz="2800" dirty="0" err="1" smtClean="0"/>
                        <a:t>patients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1458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18617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sz="28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50373268"/>
                  </a:ext>
                </a:extLst>
              </a:tr>
              <a:tr h="899583">
                <a:tc>
                  <a:txBody>
                    <a:bodyPr/>
                    <a:lstStyle/>
                    <a:p>
                      <a:r>
                        <a:rPr lang="de-DE" sz="2800" dirty="0" err="1" smtClean="0"/>
                        <a:t>Axillary</a:t>
                      </a:r>
                      <a:r>
                        <a:rPr lang="de-DE" sz="2800" dirty="0" smtClean="0"/>
                        <a:t> </a:t>
                      </a:r>
                      <a:r>
                        <a:rPr lang="de-DE" sz="2800" dirty="0" err="1" smtClean="0"/>
                        <a:t>recurrence</a:t>
                      </a:r>
                      <a:r>
                        <a:rPr lang="de-DE" sz="2800" baseline="0" dirty="0" smtClean="0"/>
                        <a:t> (%)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1,2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1,0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,40</a:t>
                      </a:r>
                      <a:endParaRPr lang="de-AT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7663321"/>
                  </a:ext>
                </a:extLst>
              </a:tr>
              <a:tr h="899583"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5-year </a:t>
                      </a:r>
                      <a:r>
                        <a:rPr lang="de-DE" sz="2800" dirty="0" err="1" smtClean="0"/>
                        <a:t>survival</a:t>
                      </a:r>
                      <a:r>
                        <a:rPr lang="de-DE" sz="2800" dirty="0" smtClean="0"/>
                        <a:t> (%)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89,9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91,7</a:t>
                      </a:r>
                      <a:endParaRPr lang="de-A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800" dirty="0" smtClean="0"/>
                        <a:t>,88</a:t>
                      </a:r>
                      <a:endParaRPr lang="de-AT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5096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15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925"/>
            <a:ext cx="10515599" cy="2295525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66" y="2559050"/>
            <a:ext cx="7806266" cy="419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4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ACOSOG Z0011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3" y="1337733"/>
            <a:ext cx="10371667" cy="4961467"/>
          </a:xfrm>
        </p:spPr>
      </p:pic>
      <p:sp>
        <p:nvSpPr>
          <p:cNvPr id="6" name="Textfeld 5"/>
          <p:cNvSpPr txBox="1"/>
          <p:nvPr/>
        </p:nvSpPr>
        <p:spPr>
          <a:xfrm>
            <a:off x="2247899" y="2151727"/>
            <a:ext cx="7840133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Management der cN0 pN1 (</a:t>
            </a:r>
            <a:r>
              <a:rPr lang="de-DE" sz="3200" dirty="0" err="1" smtClean="0"/>
              <a:t>sn</a:t>
            </a:r>
            <a:r>
              <a:rPr lang="de-DE" sz="3200" dirty="0" smtClean="0"/>
              <a:t>) </a:t>
            </a:r>
            <a:r>
              <a:rPr lang="de-DE" sz="3200" dirty="0" err="1" smtClean="0"/>
              <a:t>Axilla</a:t>
            </a:r>
            <a:endParaRPr lang="de-DE" sz="3200" dirty="0" smtClean="0"/>
          </a:p>
          <a:p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ACOSOG – Kriterien (BET, 1-2 pos. SLN, RTX)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Andere</a:t>
            </a:r>
            <a:endParaRPr lang="de-AT"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2225781" y="2022363"/>
            <a:ext cx="8331200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ACOSOG Z0011 – Limitierungen</a:t>
            </a:r>
          </a:p>
          <a:p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n = 890 (geplant 1900)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Nicht standardisierte RT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Hohe Rate an pN1mi (</a:t>
            </a:r>
            <a:r>
              <a:rPr lang="de-DE" sz="3200" dirty="0" err="1" smtClean="0"/>
              <a:t>sn</a:t>
            </a:r>
            <a:r>
              <a:rPr lang="de-DE" sz="3200" dirty="0" smtClean="0"/>
              <a:t>) mit ALND</a:t>
            </a:r>
            <a:endParaRPr lang="de-AT" sz="3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40" y="123824"/>
            <a:ext cx="5991225" cy="661035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88145" y="205098"/>
            <a:ext cx="1100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AMAROS</a:t>
            </a:r>
          </a:p>
          <a:p>
            <a:r>
              <a:rPr lang="de-AT" dirty="0" smtClean="0"/>
              <a:t>Trial 2014</a:t>
            </a:r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35" y="123824"/>
            <a:ext cx="5847295" cy="284797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424" y="3695189"/>
            <a:ext cx="5051300" cy="303898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424" y="3136389"/>
            <a:ext cx="5065389" cy="53940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66" y="576769"/>
            <a:ext cx="5115639" cy="565864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353" y="2181956"/>
            <a:ext cx="4086795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1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St. Gallen 2017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 err="1" smtClean="0"/>
              <a:t>Surgery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Axilla</a:t>
            </a:r>
            <a:endParaRPr lang="de-DE" dirty="0" smtClean="0"/>
          </a:p>
          <a:p>
            <a:pPr marL="0" indent="0" algn="ctr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„In </a:t>
            </a:r>
            <a:r>
              <a:rPr lang="de-DE" sz="2400" dirty="0" err="1" smtClean="0"/>
              <a:t>patients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  <a:r>
              <a:rPr lang="de-DE" sz="2400" dirty="0" err="1" smtClean="0"/>
              <a:t>macro-metastases</a:t>
            </a:r>
            <a:r>
              <a:rPr lang="de-DE" sz="2400" dirty="0" smtClean="0"/>
              <a:t> in 1-2 </a:t>
            </a:r>
            <a:r>
              <a:rPr lang="de-DE" sz="2400" dirty="0" err="1" smtClean="0"/>
              <a:t>sentinel</a:t>
            </a:r>
            <a:r>
              <a:rPr lang="de-DE" sz="2400" dirty="0" smtClean="0"/>
              <a:t> </a:t>
            </a:r>
            <a:r>
              <a:rPr lang="de-DE" sz="2400" dirty="0" err="1" smtClean="0"/>
              <a:t>nodes</a:t>
            </a:r>
            <a:r>
              <a:rPr lang="de-DE" sz="2400" dirty="0" smtClean="0"/>
              <a:t>, </a:t>
            </a:r>
            <a:r>
              <a:rPr lang="de-DE" sz="2400" dirty="0" err="1" smtClean="0"/>
              <a:t>completition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axillary</a:t>
            </a:r>
            <a:r>
              <a:rPr lang="de-DE" sz="2400" dirty="0" smtClean="0"/>
              <a:t> </a:t>
            </a:r>
            <a:r>
              <a:rPr lang="de-DE" sz="2400" dirty="0" err="1" smtClean="0"/>
              <a:t>dissection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sefely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b="1" i="1" dirty="0" err="1" smtClean="0"/>
              <a:t>omitted</a:t>
            </a:r>
            <a:r>
              <a:rPr lang="de-DE" sz="2400" dirty="0" smtClean="0"/>
              <a:t> </a:t>
            </a:r>
            <a:r>
              <a:rPr lang="de-DE" sz="2400" dirty="0" err="1" smtClean="0"/>
              <a:t>following</a:t>
            </a:r>
            <a:r>
              <a:rPr lang="de-DE" sz="2400" dirty="0" smtClean="0"/>
              <a:t>: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err="1" smtClean="0"/>
              <a:t>Conservative</a:t>
            </a:r>
            <a:r>
              <a:rPr lang="de-DE" sz="2400" dirty="0" smtClean="0"/>
              <a:t> </a:t>
            </a:r>
            <a:r>
              <a:rPr lang="de-DE" sz="2400" dirty="0" err="1" smtClean="0"/>
              <a:t>resection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  <a:r>
              <a:rPr lang="de-DE" sz="2400" dirty="0" err="1" smtClean="0"/>
              <a:t>radiotherapy</a:t>
            </a:r>
            <a:r>
              <a:rPr lang="de-DE" sz="2400" dirty="0" smtClean="0"/>
              <a:t> </a:t>
            </a:r>
            <a:r>
              <a:rPr lang="de-DE" sz="2400" dirty="0" err="1" smtClean="0"/>
              <a:t>using</a:t>
            </a:r>
            <a:r>
              <a:rPr lang="de-DE" sz="2400" dirty="0" smtClean="0"/>
              <a:t> </a:t>
            </a:r>
            <a:r>
              <a:rPr lang="de-DE" sz="2400" dirty="0" err="1" smtClean="0"/>
              <a:t>standard</a:t>
            </a:r>
            <a:r>
              <a:rPr lang="de-DE" sz="2400" dirty="0" smtClean="0"/>
              <a:t> </a:t>
            </a:r>
            <a:r>
              <a:rPr lang="de-DE" sz="2400" dirty="0" err="1" smtClean="0"/>
              <a:t>tangents</a:t>
            </a:r>
            <a:r>
              <a:rPr lang="de-DE" sz="2400" dirty="0" smtClean="0"/>
              <a:t>.“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	Yes				</a:t>
            </a:r>
            <a:r>
              <a:rPr lang="de-DE" sz="2400" dirty="0" err="1" smtClean="0"/>
              <a:t>No</a:t>
            </a:r>
            <a:r>
              <a:rPr lang="de-DE" sz="2400" dirty="0" smtClean="0"/>
              <a:t>				</a:t>
            </a:r>
            <a:r>
              <a:rPr lang="de-DE" sz="2400" dirty="0" err="1" smtClean="0"/>
              <a:t>Abstain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b="1" dirty="0" smtClean="0"/>
              <a:t>78,1%				18,8%				3,1%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4569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cN0 pN1(</a:t>
            </a:r>
            <a:r>
              <a:rPr lang="de-DE" dirty="0" err="1" smtClean="0"/>
              <a:t>sn</a:t>
            </a:r>
            <a:r>
              <a:rPr lang="de-DE" dirty="0" smtClean="0"/>
              <a:t>) internationale Leitlinien</a:t>
            </a:r>
            <a:br>
              <a:rPr lang="de-DE" dirty="0" smtClean="0"/>
            </a:br>
            <a:r>
              <a:rPr lang="de-DE" dirty="0" smtClean="0"/>
              <a:t>(BET / &lt;3SLN+ / RT)</a:t>
            </a:r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688684"/>
              </p:ext>
            </p:extLst>
          </p:nvPr>
        </p:nvGraphicFramePr>
        <p:xfrm>
          <a:off x="838200" y="1828800"/>
          <a:ext cx="10515600" cy="4182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2924349517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3969678994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199806570"/>
                    </a:ext>
                  </a:extLst>
                </a:gridCol>
              </a:tblGrid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Leitlinie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err="1" smtClean="0"/>
                        <a:t>LoE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Empfehlungsgrad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2320997"/>
                  </a:ext>
                </a:extLst>
              </a:tr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ASCO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high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high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729058"/>
                  </a:ext>
                </a:extLst>
              </a:tr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AGO / S3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moderate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moderate (+/-,</a:t>
                      </a:r>
                      <a:r>
                        <a:rPr lang="de-DE" sz="2400" baseline="0" dirty="0" smtClean="0"/>
                        <a:t> B)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16101451"/>
                  </a:ext>
                </a:extLst>
              </a:tr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Schweden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moderate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err="1" smtClean="0"/>
                        <a:t>low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9306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62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5026"/>
            <a:ext cx="10515600" cy="1325563"/>
          </a:xfrm>
        </p:spPr>
        <p:txBody>
          <a:bodyPr/>
          <a:lstStyle/>
          <a:p>
            <a:r>
              <a:rPr lang="de-AT" dirty="0" smtClean="0"/>
              <a:t>Offen Fragen 2018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477019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AT" dirty="0" smtClean="0"/>
              <a:t> </a:t>
            </a:r>
            <a:r>
              <a:rPr lang="de-AT" sz="2900" dirty="0" smtClean="0"/>
              <a:t>ACOSOG-Z0011 im klinischen Alltag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Übertragbarkeit auf Mastektomie ± RTX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 smtClean="0"/>
              <a:t> T1/2, </a:t>
            </a:r>
            <a:r>
              <a:rPr lang="de-AT" sz="2900" dirty="0" err="1" smtClean="0"/>
              <a:t>Luminal</a:t>
            </a:r>
            <a:r>
              <a:rPr lang="de-AT" sz="2900" dirty="0" smtClean="0"/>
              <a:t> A/B like, c/iN0 mit BET/RTX – Indikation für </a:t>
            </a:r>
            <a:r>
              <a:rPr lang="de-AT" sz="2900" dirty="0" err="1" smtClean="0"/>
              <a:t>axilläre</a:t>
            </a:r>
            <a:r>
              <a:rPr lang="de-AT" sz="2900" dirty="0" smtClean="0"/>
              <a:t> Operation?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&gt;2 </a:t>
            </a:r>
            <a:r>
              <a:rPr lang="de-AT" sz="2900" dirty="0" err="1" smtClean="0"/>
              <a:t>pN</a:t>
            </a:r>
            <a:r>
              <a:rPr lang="de-AT" sz="2900" dirty="0" smtClean="0"/>
              <a:t>+ (</a:t>
            </a:r>
            <a:r>
              <a:rPr lang="de-AT" sz="2900" dirty="0" err="1" smtClean="0"/>
              <a:t>sn</a:t>
            </a:r>
            <a:r>
              <a:rPr lang="de-AT" sz="2900" dirty="0" smtClean="0"/>
              <a:t>) ± extranodale Ausbreitung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T3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ALND vs. RT der Lymphwege vs. keine Therapie bei cN0pN1 (</a:t>
            </a:r>
            <a:r>
              <a:rPr lang="de-AT" sz="2900" dirty="0" err="1" smtClean="0"/>
              <a:t>sn</a:t>
            </a:r>
            <a:r>
              <a:rPr lang="de-AT" sz="2900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Definition der Strahlenfelder</a:t>
            </a:r>
            <a:endParaRPr lang="de-AT" sz="2900" dirty="0"/>
          </a:p>
        </p:txBody>
      </p:sp>
      <p:sp>
        <p:nvSpPr>
          <p:cNvPr id="6" name="Ellipse 5"/>
          <p:cNvSpPr/>
          <p:nvPr/>
        </p:nvSpPr>
        <p:spPr>
          <a:xfrm>
            <a:off x="696543" y="5548755"/>
            <a:ext cx="4180255" cy="5842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Ellipse 6"/>
          <p:cNvSpPr/>
          <p:nvPr/>
        </p:nvSpPr>
        <p:spPr>
          <a:xfrm>
            <a:off x="696543" y="1144465"/>
            <a:ext cx="4648200" cy="71950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" name="Gerade Verbindung mit Pfeil 8"/>
          <p:cNvCxnSpPr>
            <a:stCxn id="7" idx="6"/>
          </p:cNvCxnSpPr>
          <p:nvPr/>
        </p:nvCxnSpPr>
        <p:spPr>
          <a:xfrm>
            <a:off x="5344743" y="1504217"/>
            <a:ext cx="4662857" cy="11346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4853354" y="3515977"/>
            <a:ext cx="5284177" cy="226936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0137531" y="2960901"/>
            <a:ext cx="2215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dirty="0" smtClean="0">
                <a:solidFill>
                  <a:srgbClr val="FF0000"/>
                </a:solidFill>
              </a:rPr>
              <a:t>INSEMA</a:t>
            </a:r>
            <a:endParaRPr lang="de-AT" sz="2800" dirty="0">
              <a:solidFill>
                <a:srgbClr val="FF0000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696543" y="4811804"/>
            <a:ext cx="8171964" cy="69294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Ellipse 17"/>
          <p:cNvSpPr/>
          <p:nvPr/>
        </p:nvSpPr>
        <p:spPr>
          <a:xfrm>
            <a:off x="696543" y="2544793"/>
            <a:ext cx="9440988" cy="83221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0" name="Gerade Verbindung mit Pfeil 19"/>
          <p:cNvCxnSpPr>
            <a:stCxn id="14" idx="6"/>
          </p:cNvCxnSpPr>
          <p:nvPr/>
        </p:nvCxnSpPr>
        <p:spPr>
          <a:xfrm flipV="1">
            <a:off x="8868507" y="3657600"/>
            <a:ext cx="1621693" cy="15006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>
            <a:stCxn id="18" idx="6"/>
          </p:cNvCxnSpPr>
          <p:nvPr/>
        </p:nvCxnSpPr>
        <p:spPr>
          <a:xfrm>
            <a:off x="10137531" y="2960902"/>
            <a:ext cx="348271" cy="1634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17" y="2448148"/>
            <a:ext cx="11402283" cy="270898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84917" y="257786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>
                <a:solidFill>
                  <a:schemeClr val="bg1"/>
                </a:solidFill>
              </a:rPr>
              <a:t>ALND vs.</a:t>
            </a:r>
          </a:p>
          <a:p>
            <a:r>
              <a:rPr lang="de-AT" b="1" dirty="0" err="1" smtClean="0">
                <a:solidFill>
                  <a:schemeClr val="bg1"/>
                </a:solidFill>
              </a:rPr>
              <a:t>No</a:t>
            </a:r>
            <a:r>
              <a:rPr lang="de-AT" b="1" dirty="0" smtClean="0">
                <a:solidFill>
                  <a:schemeClr val="bg1"/>
                </a:solidFill>
              </a:rPr>
              <a:t> </a:t>
            </a:r>
            <a:r>
              <a:rPr lang="de-AT" b="1" dirty="0" err="1" smtClean="0">
                <a:solidFill>
                  <a:schemeClr val="bg1"/>
                </a:solidFill>
              </a:rPr>
              <a:t>Ax</a:t>
            </a:r>
            <a:r>
              <a:rPr lang="de-AT" b="1" dirty="0" smtClean="0">
                <a:solidFill>
                  <a:schemeClr val="bg1"/>
                </a:solidFill>
              </a:rPr>
              <a:t> OP</a:t>
            </a:r>
            <a:endParaRPr lang="de-A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40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4" grpId="0" animBg="1"/>
      <p:bldP spid="18" grpId="0" animBg="1"/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</p:spPr>
        <p:txBody>
          <a:bodyPr/>
          <a:lstStyle/>
          <a:p>
            <a:r>
              <a:rPr lang="de-DE" dirty="0" smtClean="0"/>
              <a:t>Was ist INSEMA?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2500" y="1144588"/>
            <a:ext cx="10287000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INSEMA – Rekrutierung (31.10.2018)</a:t>
            </a:r>
            <a:endParaRPr lang="de-AT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8626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020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Rekrutierung </a:t>
            </a:r>
            <a:r>
              <a:rPr lang="de-AT" dirty="0" smtClean="0"/>
              <a:t>I </a:t>
            </a:r>
            <a:r>
              <a:rPr lang="de-AT" dirty="0"/>
              <a:t>(Stand </a:t>
            </a:r>
            <a:r>
              <a:rPr lang="de-AT" dirty="0" smtClean="0"/>
              <a:t>31.10.2018)</a:t>
            </a:r>
            <a:endParaRPr lang="de-AT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69934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32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Rekrutierung II (Stand </a:t>
            </a:r>
            <a:r>
              <a:rPr lang="de-AT" dirty="0" smtClean="0"/>
              <a:t>31.10.2018)</a:t>
            </a:r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8849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729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INSEMA – Rekrutierung AUT (31.10.2018)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0667" y="1507066"/>
            <a:ext cx="999066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Patienten pro Zentrum  - Top 10 (Stand 31.10.2018) 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62667"/>
            <a:ext cx="10515600" cy="431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5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Patienten pro Zentrum Austria (Stand 31.10.2018) 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0033" y="1825625"/>
            <a:ext cx="10811933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0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INSEMA - Zeitplan</a:t>
            </a:r>
            <a:endParaRPr lang="de-AT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000" indent="-234000" algn="l" defTabSz="4572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5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00" indent="-2340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indent="-234000" algn="l" defTabSz="457200" rtl="0" eaLnBrk="1" latinLnBrk="0" hangingPunct="1">
              <a:spcBef>
                <a:spcPts val="200"/>
              </a:spcBef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457200" rtl="0" eaLnBrk="1" latinLnBrk="0" hangingPunct="1">
              <a:spcBef>
                <a:spcPts val="200"/>
              </a:spcBef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000" indent="-234000" algn="l" defTabSz="457200" rtl="0" eaLnBrk="1" latinLnBrk="0" hangingPunct="1">
              <a:spcBef>
                <a:spcPts val="200"/>
              </a:spcBef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Anzahl Patientinnen (geplant):	5.940 (Deutschland)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	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800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(Österreich)</a:t>
            </a: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Rekrutierungsdauer:               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Q-II 2015 – Q-II 2019</a:t>
            </a: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 Analysis: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2024</a:t>
            </a: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Zentren Anzahl: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120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150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15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20 (A)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3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Laufende und geplante Studien cN0 pN1(</a:t>
            </a:r>
            <a:r>
              <a:rPr lang="de-DE" dirty="0" err="1" smtClean="0"/>
              <a:t>sn</a:t>
            </a:r>
            <a:r>
              <a:rPr lang="de-DE" dirty="0" smtClean="0"/>
              <a:t>)</a:t>
            </a:r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93133"/>
              </p:ext>
            </p:extLst>
          </p:nvPr>
        </p:nvGraphicFramePr>
        <p:xfrm>
          <a:off x="838197" y="1825625"/>
          <a:ext cx="1067647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210">
                  <a:extLst>
                    <a:ext uri="{9D8B030D-6E8A-4147-A177-3AD203B41FA5}">
                      <a16:colId xmlns="" xmlns:a16="http://schemas.microsoft.com/office/drawing/2014/main" val="1381865403"/>
                    </a:ext>
                  </a:extLst>
                </a:gridCol>
                <a:gridCol w="786193">
                  <a:extLst>
                    <a:ext uri="{9D8B030D-6E8A-4147-A177-3AD203B41FA5}">
                      <a16:colId xmlns="" xmlns:a16="http://schemas.microsoft.com/office/drawing/2014/main" val="2666433330"/>
                    </a:ext>
                  </a:extLst>
                </a:gridCol>
                <a:gridCol w="2252133">
                  <a:extLst>
                    <a:ext uri="{9D8B030D-6E8A-4147-A177-3AD203B41FA5}">
                      <a16:colId xmlns="" xmlns:a16="http://schemas.microsoft.com/office/drawing/2014/main" val="1593119003"/>
                    </a:ext>
                  </a:extLst>
                </a:gridCol>
                <a:gridCol w="863600">
                  <a:extLst>
                    <a:ext uri="{9D8B030D-6E8A-4147-A177-3AD203B41FA5}">
                      <a16:colId xmlns="" xmlns:a16="http://schemas.microsoft.com/office/drawing/2014/main" val="1582974152"/>
                    </a:ext>
                  </a:extLst>
                </a:gridCol>
                <a:gridCol w="1727200">
                  <a:extLst>
                    <a:ext uri="{9D8B030D-6E8A-4147-A177-3AD203B41FA5}">
                      <a16:colId xmlns="" xmlns:a16="http://schemas.microsoft.com/office/drawing/2014/main" val="2382814511"/>
                    </a:ext>
                  </a:extLst>
                </a:gridCol>
                <a:gridCol w="1778000">
                  <a:extLst>
                    <a:ext uri="{9D8B030D-6E8A-4147-A177-3AD203B41FA5}">
                      <a16:colId xmlns="" xmlns:a16="http://schemas.microsoft.com/office/drawing/2014/main" val="3168622687"/>
                    </a:ext>
                  </a:extLst>
                </a:gridCol>
                <a:gridCol w="1744134">
                  <a:extLst>
                    <a:ext uri="{9D8B030D-6E8A-4147-A177-3AD203B41FA5}">
                      <a16:colId xmlns="" xmlns:a16="http://schemas.microsoft.com/office/drawing/2014/main" val="2074415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Studie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Einschlusskriterien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Rando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Design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Endpunkt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Ende</a:t>
                      </a:r>
                    </a:p>
                    <a:p>
                      <a:r>
                        <a:rPr lang="de-DE" dirty="0" smtClean="0"/>
                        <a:t>Rekrutierung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583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POSNOC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1900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cT1-2 cN0</a:t>
                      </a:r>
                    </a:p>
                    <a:p>
                      <a:r>
                        <a:rPr lang="de-DE" dirty="0" smtClean="0"/>
                        <a:t>BET oder ME</a:t>
                      </a:r>
                    </a:p>
                    <a:p>
                      <a:r>
                        <a:rPr lang="de-DE" dirty="0" smtClean="0"/>
                        <a:t>1-2 Makrometastasen (</a:t>
                      </a:r>
                      <a:r>
                        <a:rPr lang="de-DE" dirty="0" err="1" smtClean="0"/>
                        <a:t>sn</a:t>
                      </a:r>
                      <a:r>
                        <a:rPr lang="de-DE" dirty="0" smtClean="0"/>
                        <a:t>)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1:1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 oder RT</a:t>
                      </a:r>
                    </a:p>
                    <a:p>
                      <a:r>
                        <a:rPr lang="de-DE" dirty="0" smtClean="0"/>
                        <a:t>vs.</a:t>
                      </a:r>
                    </a:p>
                    <a:p>
                      <a:r>
                        <a:rPr lang="de-DE" dirty="0" smtClean="0"/>
                        <a:t>nichts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RRR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2021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551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SINODAR 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350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cT1-2 cN0</a:t>
                      </a:r>
                    </a:p>
                    <a:p>
                      <a:r>
                        <a:rPr lang="de-DE" dirty="0" smtClean="0"/>
                        <a:t>BET oder ME</a:t>
                      </a:r>
                    </a:p>
                    <a:p>
                      <a:r>
                        <a:rPr lang="de-DE" dirty="0" smtClean="0"/>
                        <a:t>1-2 Makromets (</a:t>
                      </a:r>
                      <a:r>
                        <a:rPr lang="de-DE" dirty="0" err="1" smtClean="0"/>
                        <a:t>sn</a:t>
                      </a:r>
                      <a:r>
                        <a:rPr lang="de-DE" dirty="0" smtClean="0"/>
                        <a:t>)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1:1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 vs. nichts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OS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2019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479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SENOMAC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3500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cT1-3 cN0</a:t>
                      </a:r>
                    </a:p>
                    <a:p>
                      <a:r>
                        <a:rPr lang="de-DE" dirty="0" smtClean="0"/>
                        <a:t>BET oder ME</a:t>
                      </a:r>
                    </a:p>
                    <a:p>
                      <a:r>
                        <a:rPr lang="de-DE" dirty="0" smtClean="0"/>
                        <a:t>1-2 Makromets (</a:t>
                      </a:r>
                      <a:r>
                        <a:rPr lang="de-DE" dirty="0" err="1" smtClean="0"/>
                        <a:t>sn</a:t>
                      </a:r>
                      <a:r>
                        <a:rPr lang="de-DE" dirty="0" smtClean="0"/>
                        <a:t>)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1:1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</a:t>
                      </a:r>
                      <a:r>
                        <a:rPr lang="de-DE" baseline="0" dirty="0" smtClean="0"/>
                        <a:t> vs. nichts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BCSS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2021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9972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71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</Words>
  <Application>Microsoft Office PowerPoint</Application>
  <PresentationFormat>Breitbild</PresentationFormat>
  <Paragraphs>141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</vt:lpstr>
      <vt:lpstr>ABCSG 43 / INSEMA</vt:lpstr>
      <vt:lpstr>Warum INSEMA?</vt:lpstr>
      <vt:lpstr>PowerPoint-Präsentation</vt:lpstr>
      <vt:lpstr>PowerPoint-Präsentation</vt:lpstr>
      <vt:lpstr>PowerPoint-Präsentation</vt:lpstr>
      <vt:lpstr>ACOSOG Z0011</vt:lpstr>
      <vt:lpstr>St. Gallen 2017</vt:lpstr>
      <vt:lpstr>cN0 pN1(sn) internationale Leitlinien (BET / &lt;3SLN+ / RT)</vt:lpstr>
      <vt:lpstr>Offen Fragen 2018</vt:lpstr>
      <vt:lpstr>Was ist INSEMA?</vt:lpstr>
      <vt:lpstr>INSEMA – Rekrutierung (31.10.2018)</vt:lpstr>
      <vt:lpstr>Rekrutierung I (Stand 31.10.2018)</vt:lpstr>
      <vt:lpstr>Rekrutierung II (Stand 31.10.2018)</vt:lpstr>
      <vt:lpstr>INSEMA – Rekrutierung AUT (31.10.2018)</vt:lpstr>
      <vt:lpstr>Patienten pro Zentrum  - Top 10 (Stand 31.10.2018) </vt:lpstr>
      <vt:lpstr>Patienten pro Zentrum Austria (Stand 31.10.2018) </vt:lpstr>
      <vt:lpstr>INSEMA - Zeitplan</vt:lpstr>
      <vt:lpstr>Laufende und geplante Studien cN0 pN1(sn)</vt:lpstr>
    </vt:vector>
  </TitlesOfParts>
  <Company>Salzburger Landeskliniken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ABCSG 43 / INSEMA</dc:title>
  <dc:creator>Sir Andreas</dc:creator>
  <cp:lastModifiedBy>Schnuckies</cp:lastModifiedBy>
  <cp:revision>31</cp:revision>
  <dcterms:created xsi:type="dcterms:W3CDTF">2018-11-03T11:17:57Z</dcterms:created>
  <dcterms:modified xsi:type="dcterms:W3CDTF">2018-11-09T13:52:55Z</dcterms:modified>
</cp:coreProperties>
</file>